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76" r:id="rId6"/>
    <p:sldId id="262" r:id="rId7"/>
    <p:sldId id="277" r:id="rId8"/>
    <p:sldId id="263" r:id="rId9"/>
    <p:sldId id="278" r:id="rId10"/>
    <p:sldId id="279" r:id="rId11"/>
    <p:sldId id="280" r:id="rId12"/>
    <p:sldId id="281" r:id="rId13"/>
    <p:sldId id="282" r:id="rId14"/>
    <p:sldId id="283" r:id="rId15"/>
    <p:sldId id="284" r:id="rId16"/>
    <p:sldId id="287" r:id="rId17"/>
    <p:sldId id="285" r:id="rId18"/>
    <p:sldId id="286" r:id="rId19"/>
    <p:sldId id="288" r:id="rId20"/>
    <p:sldId id="290" r:id="rId21"/>
    <p:sldId id="289"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6" r:id="rId37"/>
    <p:sldId id="307" r:id="rId38"/>
    <p:sldId id="308" r:id="rId39"/>
    <p:sldId id="309" r:id="rId40"/>
    <p:sldId id="310" r:id="rId41"/>
    <p:sldId id="305" r:id="rId42"/>
    <p:sldId id="313" r:id="rId43"/>
    <p:sldId id="311" r:id="rId44"/>
    <p:sldId id="314" r:id="rId45"/>
    <p:sldId id="315" r:id="rId46"/>
    <p:sldId id="316" r:id="rId47"/>
    <p:sldId id="317" r:id="rId48"/>
    <p:sldId id="318" r:id="rId49"/>
    <p:sldId id="319" r:id="rId50"/>
    <p:sldId id="27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AB2F7-12DD-C5F5-E79C-144439C33A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7095D0-82B5-DDF1-6CA6-DA77DECC2B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C93618-D814-CB79-DC98-EE5F1CCAE2D4}"/>
              </a:ext>
            </a:extLst>
          </p:cNvPr>
          <p:cNvSpPr>
            <a:spLocks noGrp="1"/>
          </p:cNvSpPr>
          <p:nvPr>
            <p:ph type="dt" sz="half" idx="10"/>
          </p:nvPr>
        </p:nvSpPr>
        <p:spPr/>
        <p:txBody>
          <a:bodyPr/>
          <a:lstStyle/>
          <a:p>
            <a:fld id="{88CAB223-C19F-4232-8EC2-C97770B07524}" type="datetimeFigureOut">
              <a:rPr lang="en-US" smtClean="0"/>
              <a:t>07-Oct-25</a:t>
            </a:fld>
            <a:endParaRPr lang="en-US"/>
          </a:p>
        </p:txBody>
      </p:sp>
      <p:sp>
        <p:nvSpPr>
          <p:cNvPr id="5" name="Footer Placeholder 4">
            <a:extLst>
              <a:ext uri="{FF2B5EF4-FFF2-40B4-BE49-F238E27FC236}">
                <a16:creationId xmlns:a16="http://schemas.microsoft.com/office/drawing/2014/main" id="{CE062F03-DD2C-C8FC-928B-6F2497BBED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0E789C-023F-7715-EE55-E352A7E4A4D5}"/>
              </a:ext>
            </a:extLst>
          </p:cNvPr>
          <p:cNvSpPr>
            <a:spLocks noGrp="1"/>
          </p:cNvSpPr>
          <p:nvPr>
            <p:ph type="sldNum" sz="quarter" idx="12"/>
          </p:nvPr>
        </p:nvSpPr>
        <p:spPr/>
        <p:txBody>
          <a:bodyPr/>
          <a:lstStyle/>
          <a:p>
            <a:fld id="{7F201084-C27B-46C7-B701-8E5272FCE55A}" type="slidenum">
              <a:rPr lang="en-US" smtClean="0"/>
              <a:t>‹#›</a:t>
            </a:fld>
            <a:endParaRPr lang="en-US"/>
          </a:p>
        </p:txBody>
      </p:sp>
    </p:spTree>
    <p:extLst>
      <p:ext uri="{BB962C8B-B14F-4D97-AF65-F5344CB8AC3E}">
        <p14:creationId xmlns:p14="http://schemas.microsoft.com/office/powerpoint/2010/main" val="3586484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3E8A8-0ABE-B1E4-0DA6-3318AE8417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A8C386-6680-5EB5-CB5B-D2F355AB4C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563D9D-81AF-2246-BB42-8DE4300654FE}"/>
              </a:ext>
            </a:extLst>
          </p:cNvPr>
          <p:cNvSpPr>
            <a:spLocks noGrp="1"/>
          </p:cNvSpPr>
          <p:nvPr>
            <p:ph type="dt" sz="half" idx="10"/>
          </p:nvPr>
        </p:nvSpPr>
        <p:spPr/>
        <p:txBody>
          <a:bodyPr/>
          <a:lstStyle/>
          <a:p>
            <a:fld id="{88CAB223-C19F-4232-8EC2-C97770B07524}" type="datetimeFigureOut">
              <a:rPr lang="en-US" smtClean="0"/>
              <a:t>07-Oct-25</a:t>
            </a:fld>
            <a:endParaRPr lang="en-US"/>
          </a:p>
        </p:txBody>
      </p:sp>
      <p:sp>
        <p:nvSpPr>
          <p:cNvPr id="5" name="Footer Placeholder 4">
            <a:extLst>
              <a:ext uri="{FF2B5EF4-FFF2-40B4-BE49-F238E27FC236}">
                <a16:creationId xmlns:a16="http://schemas.microsoft.com/office/drawing/2014/main" id="{0C3ACA63-04B6-4DA8-4A4B-070BD4D990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95F7D4-55CF-D948-58EB-95142DD8B20E}"/>
              </a:ext>
            </a:extLst>
          </p:cNvPr>
          <p:cNvSpPr>
            <a:spLocks noGrp="1"/>
          </p:cNvSpPr>
          <p:nvPr>
            <p:ph type="sldNum" sz="quarter" idx="12"/>
          </p:nvPr>
        </p:nvSpPr>
        <p:spPr/>
        <p:txBody>
          <a:bodyPr/>
          <a:lstStyle/>
          <a:p>
            <a:fld id="{7F201084-C27B-46C7-B701-8E5272FCE55A}" type="slidenum">
              <a:rPr lang="en-US" smtClean="0"/>
              <a:t>‹#›</a:t>
            </a:fld>
            <a:endParaRPr lang="en-US"/>
          </a:p>
        </p:txBody>
      </p:sp>
    </p:spTree>
    <p:extLst>
      <p:ext uri="{BB962C8B-B14F-4D97-AF65-F5344CB8AC3E}">
        <p14:creationId xmlns:p14="http://schemas.microsoft.com/office/powerpoint/2010/main" val="44329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8E6558-17E0-6652-6BA6-733D8FD993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E7B789-A548-AE0A-F8B2-636C11FC43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7F8423-4D72-E474-6605-A1A977DE47CF}"/>
              </a:ext>
            </a:extLst>
          </p:cNvPr>
          <p:cNvSpPr>
            <a:spLocks noGrp="1"/>
          </p:cNvSpPr>
          <p:nvPr>
            <p:ph type="dt" sz="half" idx="10"/>
          </p:nvPr>
        </p:nvSpPr>
        <p:spPr/>
        <p:txBody>
          <a:bodyPr/>
          <a:lstStyle/>
          <a:p>
            <a:fld id="{88CAB223-C19F-4232-8EC2-C97770B07524}" type="datetimeFigureOut">
              <a:rPr lang="en-US" smtClean="0"/>
              <a:t>07-Oct-25</a:t>
            </a:fld>
            <a:endParaRPr lang="en-US"/>
          </a:p>
        </p:txBody>
      </p:sp>
      <p:sp>
        <p:nvSpPr>
          <p:cNvPr id="5" name="Footer Placeholder 4">
            <a:extLst>
              <a:ext uri="{FF2B5EF4-FFF2-40B4-BE49-F238E27FC236}">
                <a16:creationId xmlns:a16="http://schemas.microsoft.com/office/drawing/2014/main" id="{DC450705-F6D9-665A-341A-EB6BBD20AC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1D3CDF-B5EB-81A1-61F9-374D8756E32A}"/>
              </a:ext>
            </a:extLst>
          </p:cNvPr>
          <p:cNvSpPr>
            <a:spLocks noGrp="1"/>
          </p:cNvSpPr>
          <p:nvPr>
            <p:ph type="sldNum" sz="quarter" idx="12"/>
          </p:nvPr>
        </p:nvSpPr>
        <p:spPr/>
        <p:txBody>
          <a:bodyPr/>
          <a:lstStyle/>
          <a:p>
            <a:fld id="{7F201084-C27B-46C7-B701-8E5272FCE55A}" type="slidenum">
              <a:rPr lang="en-US" smtClean="0"/>
              <a:t>‹#›</a:t>
            </a:fld>
            <a:endParaRPr lang="en-US"/>
          </a:p>
        </p:txBody>
      </p:sp>
    </p:spTree>
    <p:extLst>
      <p:ext uri="{BB962C8B-B14F-4D97-AF65-F5344CB8AC3E}">
        <p14:creationId xmlns:p14="http://schemas.microsoft.com/office/powerpoint/2010/main" val="4062247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78C98-9DFF-86F1-057D-F8BACC45FC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6145ED-D9A1-F20E-ADC0-423BE2220D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948BEF-170C-8173-415D-478BEDC89004}"/>
              </a:ext>
            </a:extLst>
          </p:cNvPr>
          <p:cNvSpPr>
            <a:spLocks noGrp="1"/>
          </p:cNvSpPr>
          <p:nvPr>
            <p:ph type="dt" sz="half" idx="10"/>
          </p:nvPr>
        </p:nvSpPr>
        <p:spPr/>
        <p:txBody>
          <a:bodyPr/>
          <a:lstStyle/>
          <a:p>
            <a:fld id="{88CAB223-C19F-4232-8EC2-C97770B07524}" type="datetimeFigureOut">
              <a:rPr lang="en-US" smtClean="0"/>
              <a:t>07-Oct-25</a:t>
            </a:fld>
            <a:endParaRPr lang="en-US"/>
          </a:p>
        </p:txBody>
      </p:sp>
      <p:sp>
        <p:nvSpPr>
          <p:cNvPr id="5" name="Footer Placeholder 4">
            <a:extLst>
              <a:ext uri="{FF2B5EF4-FFF2-40B4-BE49-F238E27FC236}">
                <a16:creationId xmlns:a16="http://schemas.microsoft.com/office/drawing/2014/main" id="{EE17A0B4-A158-AA32-40DA-E31502FD3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CFEDD3-8703-6BD1-60B2-80125C0F9ECD}"/>
              </a:ext>
            </a:extLst>
          </p:cNvPr>
          <p:cNvSpPr>
            <a:spLocks noGrp="1"/>
          </p:cNvSpPr>
          <p:nvPr>
            <p:ph type="sldNum" sz="quarter" idx="12"/>
          </p:nvPr>
        </p:nvSpPr>
        <p:spPr/>
        <p:txBody>
          <a:bodyPr/>
          <a:lstStyle/>
          <a:p>
            <a:fld id="{7F201084-C27B-46C7-B701-8E5272FCE55A}" type="slidenum">
              <a:rPr lang="en-US" smtClean="0"/>
              <a:t>‹#›</a:t>
            </a:fld>
            <a:endParaRPr lang="en-US"/>
          </a:p>
        </p:txBody>
      </p:sp>
    </p:spTree>
    <p:extLst>
      <p:ext uri="{BB962C8B-B14F-4D97-AF65-F5344CB8AC3E}">
        <p14:creationId xmlns:p14="http://schemas.microsoft.com/office/powerpoint/2010/main" val="3741971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D0DCC-574D-25D4-1255-59BC95CF18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4C3703-DF69-8138-2BD1-55A5E8D216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708240-D666-E00B-E449-17B11CFF5E73}"/>
              </a:ext>
            </a:extLst>
          </p:cNvPr>
          <p:cNvSpPr>
            <a:spLocks noGrp="1"/>
          </p:cNvSpPr>
          <p:nvPr>
            <p:ph type="dt" sz="half" idx="10"/>
          </p:nvPr>
        </p:nvSpPr>
        <p:spPr/>
        <p:txBody>
          <a:bodyPr/>
          <a:lstStyle/>
          <a:p>
            <a:fld id="{88CAB223-C19F-4232-8EC2-C97770B07524}" type="datetimeFigureOut">
              <a:rPr lang="en-US" smtClean="0"/>
              <a:t>07-Oct-25</a:t>
            </a:fld>
            <a:endParaRPr lang="en-US"/>
          </a:p>
        </p:txBody>
      </p:sp>
      <p:sp>
        <p:nvSpPr>
          <p:cNvPr id="5" name="Footer Placeholder 4">
            <a:extLst>
              <a:ext uri="{FF2B5EF4-FFF2-40B4-BE49-F238E27FC236}">
                <a16:creationId xmlns:a16="http://schemas.microsoft.com/office/drawing/2014/main" id="{A90C1336-1CB1-C48D-55D8-9FFC599196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C5EA25-39A8-4E59-AF30-82DE7CEB55A2}"/>
              </a:ext>
            </a:extLst>
          </p:cNvPr>
          <p:cNvSpPr>
            <a:spLocks noGrp="1"/>
          </p:cNvSpPr>
          <p:nvPr>
            <p:ph type="sldNum" sz="quarter" idx="12"/>
          </p:nvPr>
        </p:nvSpPr>
        <p:spPr/>
        <p:txBody>
          <a:bodyPr/>
          <a:lstStyle/>
          <a:p>
            <a:fld id="{7F201084-C27B-46C7-B701-8E5272FCE55A}" type="slidenum">
              <a:rPr lang="en-US" smtClean="0"/>
              <a:t>‹#›</a:t>
            </a:fld>
            <a:endParaRPr lang="en-US"/>
          </a:p>
        </p:txBody>
      </p:sp>
    </p:spTree>
    <p:extLst>
      <p:ext uri="{BB962C8B-B14F-4D97-AF65-F5344CB8AC3E}">
        <p14:creationId xmlns:p14="http://schemas.microsoft.com/office/powerpoint/2010/main" val="439062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6ADA2-42ED-2069-31CC-04F43EE809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B7E1C2-3D3F-EFB4-4675-1CB47E149C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F05A47-4416-F199-0A7E-D6DE08617C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EF7B1E-8A4D-C005-78F4-5D7535555D4F}"/>
              </a:ext>
            </a:extLst>
          </p:cNvPr>
          <p:cNvSpPr>
            <a:spLocks noGrp="1"/>
          </p:cNvSpPr>
          <p:nvPr>
            <p:ph type="dt" sz="half" idx="10"/>
          </p:nvPr>
        </p:nvSpPr>
        <p:spPr/>
        <p:txBody>
          <a:bodyPr/>
          <a:lstStyle/>
          <a:p>
            <a:fld id="{88CAB223-C19F-4232-8EC2-C97770B07524}" type="datetimeFigureOut">
              <a:rPr lang="en-US" smtClean="0"/>
              <a:t>07-Oct-25</a:t>
            </a:fld>
            <a:endParaRPr lang="en-US"/>
          </a:p>
        </p:txBody>
      </p:sp>
      <p:sp>
        <p:nvSpPr>
          <p:cNvPr id="6" name="Footer Placeholder 5">
            <a:extLst>
              <a:ext uri="{FF2B5EF4-FFF2-40B4-BE49-F238E27FC236}">
                <a16:creationId xmlns:a16="http://schemas.microsoft.com/office/drawing/2014/main" id="{0BCABDBE-6874-FB92-4539-7F39168671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CBCAAA-76A2-230F-90DE-E20D6E3BA8B3}"/>
              </a:ext>
            </a:extLst>
          </p:cNvPr>
          <p:cNvSpPr>
            <a:spLocks noGrp="1"/>
          </p:cNvSpPr>
          <p:nvPr>
            <p:ph type="sldNum" sz="quarter" idx="12"/>
          </p:nvPr>
        </p:nvSpPr>
        <p:spPr/>
        <p:txBody>
          <a:bodyPr/>
          <a:lstStyle/>
          <a:p>
            <a:fld id="{7F201084-C27B-46C7-B701-8E5272FCE55A}" type="slidenum">
              <a:rPr lang="en-US" smtClean="0"/>
              <a:t>‹#›</a:t>
            </a:fld>
            <a:endParaRPr lang="en-US"/>
          </a:p>
        </p:txBody>
      </p:sp>
    </p:spTree>
    <p:extLst>
      <p:ext uri="{BB962C8B-B14F-4D97-AF65-F5344CB8AC3E}">
        <p14:creationId xmlns:p14="http://schemas.microsoft.com/office/powerpoint/2010/main" val="1574492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56B80-9E84-A95F-07C8-417E13E7BD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3D2D0B-3D9D-A878-3BEA-8CA8324440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C656B2D-CFD0-9DDE-728C-2CD51FF8DD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BEC9EC-EACA-DD18-2100-F0E74CDD79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003A98-C986-FF02-7A53-E44D7D61FD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BAD799-9EC3-8A3B-5A86-184958D05CE0}"/>
              </a:ext>
            </a:extLst>
          </p:cNvPr>
          <p:cNvSpPr>
            <a:spLocks noGrp="1"/>
          </p:cNvSpPr>
          <p:nvPr>
            <p:ph type="dt" sz="half" idx="10"/>
          </p:nvPr>
        </p:nvSpPr>
        <p:spPr/>
        <p:txBody>
          <a:bodyPr/>
          <a:lstStyle/>
          <a:p>
            <a:fld id="{88CAB223-C19F-4232-8EC2-C97770B07524}" type="datetimeFigureOut">
              <a:rPr lang="en-US" smtClean="0"/>
              <a:t>07-Oct-25</a:t>
            </a:fld>
            <a:endParaRPr lang="en-US"/>
          </a:p>
        </p:txBody>
      </p:sp>
      <p:sp>
        <p:nvSpPr>
          <p:cNvPr id="8" name="Footer Placeholder 7">
            <a:extLst>
              <a:ext uri="{FF2B5EF4-FFF2-40B4-BE49-F238E27FC236}">
                <a16:creationId xmlns:a16="http://schemas.microsoft.com/office/drawing/2014/main" id="{6A99B436-770E-6616-3713-DCF2B3C456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E18CD1-AA43-6A0D-5A59-295F77FCE1D6}"/>
              </a:ext>
            </a:extLst>
          </p:cNvPr>
          <p:cNvSpPr>
            <a:spLocks noGrp="1"/>
          </p:cNvSpPr>
          <p:nvPr>
            <p:ph type="sldNum" sz="quarter" idx="12"/>
          </p:nvPr>
        </p:nvSpPr>
        <p:spPr/>
        <p:txBody>
          <a:bodyPr/>
          <a:lstStyle/>
          <a:p>
            <a:fld id="{7F201084-C27B-46C7-B701-8E5272FCE55A}" type="slidenum">
              <a:rPr lang="en-US" smtClean="0"/>
              <a:t>‹#›</a:t>
            </a:fld>
            <a:endParaRPr lang="en-US"/>
          </a:p>
        </p:txBody>
      </p:sp>
    </p:spTree>
    <p:extLst>
      <p:ext uri="{BB962C8B-B14F-4D97-AF65-F5344CB8AC3E}">
        <p14:creationId xmlns:p14="http://schemas.microsoft.com/office/powerpoint/2010/main" val="2765209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ACD48-34BA-4E49-FA4E-A927FB44C0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124714-A83C-5896-BDD7-A9E1A38BD2D9}"/>
              </a:ext>
            </a:extLst>
          </p:cNvPr>
          <p:cNvSpPr>
            <a:spLocks noGrp="1"/>
          </p:cNvSpPr>
          <p:nvPr>
            <p:ph type="dt" sz="half" idx="10"/>
          </p:nvPr>
        </p:nvSpPr>
        <p:spPr/>
        <p:txBody>
          <a:bodyPr/>
          <a:lstStyle/>
          <a:p>
            <a:fld id="{88CAB223-C19F-4232-8EC2-C97770B07524}" type="datetimeFigureOut">
              <a:rPr lang="en-US" smtClean="0"/>
              <a:t>07-Oct-25</a:t>
            </a:fld>
            <a:endParaRPr lang="en-US"/>
          </a:p>
        </p:txBody>
      </p:sp>
      <p:sp>
        <p:nvSpPr>
          <p:cNvPr id="4" name="Footer Placeholder 3">
            <a:extLst>
              <a:ext uri="{FF2B5EF4-FFF2-40B4-BE49-F238E27FC236}">
                <a16:creationId xmlns:a16="http://schemas.microsoft.com/office/drawing/2014/main" id="{0D0E058E-2819-6CE7-7C21-424E7C10FD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22398D-6315-3BC8-2E15-CA88277E9912}"/>
              </a:ext>
            </a:extLst>
          </p:cNvPr>
          <p:cNvSpPr>
            <a:spLocks noGrp="1"/>
          </p:cNvSpPr>
          <p:nvPr>
            <p:ph type="sldNum" sz="quarter" idx="12"/>
          </p:nvPr>
        </p:nvSpPr>
        <p:spPr/>
        <p:txBody>
          <a:bodyPr/>
          <a:lstStyle/>
          <a:p>
            <a:fld id="{7F201084-C27B-46C7-B701-8E5272FCE55A}" type="slidenum">
              <a:rPr lang="en-US" smtClean="0"/>
              <a:t>‹#›</a:t>
            </a:fld>
            <a:endParaRPr lang="en-US"/>
          </a:p>
        </p:txBody>
      </p:sp>
    </p:spTree>
    <p:extLst>
      <p:ext uri="{BB962C8B-B14F-4D97-AF65-F5344CB8AC3E}">
        <p14:creationId xmlns:p14="http://schemas.microsoft.com/office/powerpoint/2010/main" val="3638991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54102E-ECB1-C942-0784-6AD6F6735B99}"/>
              </a:ext>
            </a:extLst>
          </p:cNvPr>
          <p:cNvSpPr>
            <a:spLocks noGrp="1"/>
          </p:cNvSpPr>
          <p:nvPr>
            <p:ph type="dt" sz="half" idx="10"/>
          </p:nvPr>
        </p:nvSpPr>
        <p:spPr/>
        <p:txBody>
          <a:bodyPr/>
          <a:lstStyle/>
          <a:p>
            <a:fld id="{88CAB223-C19F-4232-8EC2-C97770B07524}" type="datetimeFigureOut">
              <a:rPr lang="en-US" smtClean="0"/>
              <a:t>07-Oct-25</a:t>
            </a:fld>
            <a:endParaRPr lang="en-US"/>
          </a:p>
        </p:txBody>
      </p:sp>
      <p:sp>
        <p:nvSpPr>
          <p:cNvPr id="3" name="Footer Placeholder 2">
            <a:extLst>
              <a:ext uri="{FF2B5EF4-FFF2-40B4-BE49-F238E27FC236}">
                <a16:creationId xmlns:a16="http://schemas.microsoft.com/office/drawing/2014/main" id="{B48C3116-6242-0DA0-B12E-1BE9AD479B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A4E35D-D299-301B-539A-AAF60DD759F5}"/>
              </a:ext>
            </a:extLst>
          </p:cNvPr>
          <p:cNvSpPr>
            <a:spLocks noGrp="1"/>
          </p:cNvSpPr>
          <p:nvPr>
            <p:ph type="sldNum" sz="quarter" idx="12"/>
          </p:nvPr>
        </p:nvSpPr>
        <p:spPr/>
        <p:txBody>
          <a:bodyPr/>
          <a:lstStyle/>
          <a:p>
            <a:fld id="{7F201084-C27B-46C7-B701-8E5272FCE55A}" type="slidenum">
              <a:rPr lang="en-US" smtClean="0"/>
              <a:t>‹#›</a:t>
            </a:fld>
            <a:endParaRPr lang="en-US"/>
          </a:p>
        </p:txBody>
      </p:sp>
    </p:spTree>
    <p:extLst>
      <p:ext uri="{BB962C8B-B14F-4D97-AF65-F5344CB8AC3E}">
        <p14:creationId xmlns:p14="http://schemas.microsoft.com/office/powerpoint/2010/main" val="637017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674D7-E8DE-6305-651F-D863AFC31D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3A4BC7-0D79-40BE-07B5-4AFABF8614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6F4214-EE5E-A304-A8C2-F579B7D9BD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DF9188-B702-8D67-AED3-078B68B483BF}"/>
              </a:ext>
            </a:extLst>
          </p:cNvPr>
          <p:cNvSpPr>
            <a:spLocks noGrp="1"/>
          </p:cNvSpPr>
          <p:nvPr>
            <p:ph type="dt" sz="half" idx="10"/>
          </p:nvPr>
        </p:nvSpPr>
        <p:spPr/>
        <p:txBody>
          <a:bodyPr/>
          <a:lstStyle/>
          <a:p>
            <a:fld id="{88CAB223-C19F-4232-8EC2-C97770B07524}" type="datetimeFigureOut">
              <a:rPr lang="en-US" smtClean="0"/>
              <a:t>07-Oct-25</a:t>
            </a:fld>
            <a:endParaRPr lang="en-US"/>
          </a:p>
        </p:txBody>
      </p:sp>
      <p:sp>
        <p:nvSpPr>
          <p:cNvPr id="6" name="Footer Placeholder 5">
            <a:extLst>
              <a:ext uri="{FF2B5EF4-FFF2-40B4-BE49-F238E27FC236}">
                <a16:creationId xmlns:a16="http://schemas.microsoft.com/office/drawing/2014/main" id="{775133CE-2A22-906D-5D4A-9AAFE54422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060D72-D57C-C360-BD87-299B723C92B3}"/>
              </a:ext>
            </a:extLst>
          </p:cNvPr>
          <p:cNvSpPr>
            <a:spLocks noGrp="1"/>
          </p:cNvSpPr>
          <p:nvPr>
            <p:ph type="sldNum" sz="quarter" idx="12"/>
          </p:nvPr>
        </p:nvSpPr>
        <p:spPr/>
        <p:txBody>
          <a:bodyPr/>
          <a:lstStyle/>
          <a:p>
            <a:fld id="{7F201084-C27B-46C7-B701-8E5272FCE55A}" type="slidenum">
              <a:rPr lang="en-US" smtClean="0"/>
              <a:t>‹#›</a:t>
            </a:fld>
            <a:endParaRPr lang="en-US"/>
          </a:p>
        </p:txBody>
      </p:sp>
    </p:spTree>
    <p:extLst>
      <p:ext uri="{BB962C8B-B14F-4D97-AF65-F5344CB8AC3E}">
        <p14:creationId xmlns:p14="http://schemas.microsoft.com/office/powerpoint/2010/main" val="1942307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4F5E6-A2FF-D950-B82C-9B0A7C544F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09F1DD-5062-BF38-7E11-CF8A78CEFA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EFE6AA-8B48-0885-B6C8-9ECF0CD9BD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C30F04-C5D2-3CDA-AB31-C718D8F9A984}"/>
              </a:ext>
            </a:extLst>
          </p:cNvPr>
          <p:cNvSpPr>
            <a:spLocks noGrp="1"/>
          </p:cNvSpPr>
          <p:nvPr>
            <p:ph type="dt" sz="half" idx="10"/>
          </p:nvPr>
        </p:nvSpPr>
        <p:spPr/>
        <p:txBody>
          <a:bodyPr/>
          <a:lstStyle/>
          <a:p>
            <a:fld id="{88CAB223-C19F-4232-8EC2-C97770B07524}" type="datetimeFigureOut">
              <a:rPr lang="en-US" smtClean="0"/>
              <a:t>07-Oct-25</a:t>
            </a:fld>
            <a:endParaRPr lang="en-US"/>
          </a:p>
        </p:txBody>
      </p:sp>
      <p:sp>
        <p:nvSpPr>
          <p:cNvPr id="6" name="Footer Placeholder 5">
            <a:extLst>
              <a:ext uri="{FF2B5EF4-FFF2-40B4-BE49-F238E27FC236}">
                <a16:creationId xmlns:a16="http://schemas.microsoft.com/office/drawing/2014/main" id="{E3E4F76A-371A-39A4-0461-6F84E27DBD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450A1D-8541-0AB5-4C97-CDE088EA2E5B}"/>
              </a:ext>
            </a:extLst>
          </p:cNvPr>
          <p:cNvSpPr>
            <a:spLocks noGrp="1"/>
          </p:cNvSpPr>
          <p:nvPr>
            <p:ph type="sldNum" sz="quarter" idx="12"/>
          </p:nvPr>
        </p:nvSpPr>
        <p:spPr/>
        <p:txBody>
          <a:bodyPr/>
          <a:lstStyle/>
          <a:p>
            <a:fld id="{7F201084-C27B-46C7-B701-8E5272FCE55A}" type="slidenum">
              <a:rPr lang="en-US" smtClean="0"/>
              <a:t>‹#›</a:t>
            </a:fld>
            <a:endParaRPr lang="en-US"/>
          </a:p>
        </p:txBody>
      </p:sp>
    </p:spTree>
    <p:extLst>
      <p:ext uri="{BB962C8B-B14F-4D97-AF65-F5344CB8AC3E}">
        <p14:creationId xmlns:p14="http://schemas.microsoft.com/office/powerpoint/2010/main" val="673608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BC5CA7-0346-7934-F6D9-5D473D338A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2EE925-17A4-7865-F2C4-3F215768A6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587CFE-D62A-1C18-A652-BF3DCDF214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CAB223-C19F-4232-8EC2-C97770B07524}" type="datetimeFigureOut">
              <a:rPr lang="en-US" smtClean="0"/>
              <a:t>07-Oct-25</a:t>
            </a:fld>
            <a:endParaRPr lang="en-US"/>
          </a:p>
        </p:txBody>
      </p:sp>
      <p:sp>
        <p:nvSpPr>
          <p:cNvPr id="5" name="Footer Placeholder 4">
            <a:extLst>
              <a:ext uri="{FF2B5EF4-FFF2-40B4-BE49-F238E27FC236}">
                <a16:creationId xmlns:a16="http://schemas.microsoft.com/office/drawing/2014/main" id="{C4DD853E-2202-9FFD-E229-66D83F921B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C981DE-6D99-2930-D974-387D017A29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201084-C27B-46C7-B701-8E5272FCE55A}" type="slidenum">
              <a:rPr lang="en-US" smtClean="0"/>
              <a:t>‹#›</a:t>
            </a:fld>
            <a:endParaRPr lang="en-US"/>
          </a:p>
        </p:txBody>
      </p:sp>
    </p:spTree>
    <p:extLst>
      <p:ext uri="{BB962C8B-B14F-4D97-AF65-F5344CB8AC3E}">
        <p14:creationId xmlns:p14="http://schemas.microsoft.com/office/powerpoint/2010/main" val="10146891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Antioxidant" TargetMode="External"/><Relationship Id="rId2" Type="http://schemas.openxmlformats.org/officeDocument/2006/relationships/hyperlink" Target="https://en.wikipedia.org/wiki/Coenzyme_Q10" TargetMode="Externa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8F476-B9D2-F3AB-6973-E5701E9C1803}"/>
              </a:ext>
            </a:extLst>
          </p:cNvPr>
          <p:cNvSpPr>
            <a:spLocks noGrp="1"/>
          </p:cNvSpPr>
          <p:nvPr>
            <p:ph type="ctrTitle"/>
          </p:nvPr>
        </p:nvSpPr>
        <p:spPr/>
        <p:txBody>
          <a:bodyPr/>
          <a:lstStyle/>
          <a:p>
            <a:r>
              <a:rPr lang="en-US" dirty="0"/>
              <a:t>Physiology of Ageing</a:t>
            </a:r>
          </a:p>
        </p:txBody>
      </p:sp>
      <p:sp>
        <p:nvSpPr>
          <p:cNvPr id="3" name="Subtitle 2">
            <a:extLst>
              <a:ext uri="{FF2B5EF4-FFF2-40B4-BE49-F238E27FC236}">
                <a16:creationId xmlns:a16="http://schemas.microsoft.com/office/drawing/2014/main" id="{7F91E8C7-0F5D-6D17-8EEA-125FE88D8588}"/>
              </a:ext>
            </a:extLst>
          </p:cNvPr>
          <p:cNvSpPr>
            <a:spLocks noGrp="1"/>
          </p:cNvSpPr>
          <p:nvPr>
            <p:ph type="subTitle" idx="1"/>
          </p:nvPr>
        </p:nvSpPr>
        <p:spPr>
          <a:xfrm>
            <a:off x="1524000" y="4105656"/>
            <a:ext cx="9144000" cy="2039112"/>
          </a:xfrm>
        </p:spPr>
        <p:txBody>
          <a:bodyPr>
            <a:normAutofit/>
          </a:bodyPr>
          <a:lstStyle/>
          <a:p>
            <a:r>
              <a:rPr lang="en-US" sz="1400" dirty="0">
                <a:latin typeface="Times New Roman" panose="02020603050405020304" pitchFamily="18" charset="0"/>
                <a:cs typeface="Times New Roman" panose="02020603050405020304" pitchFamily="18" charset="0"/>
              </a:rPr>
              <a:t>Date: 08-10-2025</a:t>
            </a:r>
          </a:p>
          <a:p>
            <a:r>
              <a:rPr lang="en-US" sz="1400" dirty="0">
                <a:latin typeface="Times New Roman" panose="02020603050405020304" pitchFamily="18" charset="0"/>
                <a:cs typeface="Times New Roman" panose="02020603050405020304" pitchFamily="18" charset="0"/>
              </a:rPr>
              <a:t>Dr. Yerra Vishnu Akhil Raj Kumar </a:t>
            </a:r>
          </a:p>
          <a:p>
            <a:r>
              <a:rPr lang="en-US" sz="1400" dirty="0">
                <a:latin typeface="Times New Roman" panose="02020603050405020304" pitchFamily="18" charset="0"/>
                <a:cs typeface="Times New Roman" panose="02020603050405020304" pitchFamily="18" charset="0"/>
              </a:rPr>
              <a:t>Senior Resident, AIIMS </a:t>
            </a:r>
            <a:r>
              <a:rPr lang="en-US" sz="1400" dirty="0" err="1">
                <a:latin typeface="Times New Roman" panose="02020603050405020304" pitchFamily="18" charset="0"/>
                <a:cs typeface="Times New Roman" panose="02020603050405020304" pitchFamily="18" charset="0"/>
              </a:rPr>
              <a:t>Bibinagar</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MBBS- AIIMS Patna</a:t>
            </a:r>
          </a:p>
          <a:p>
            <a:r>
              <a:rPr lang="en-US" sz="1400" dirty="0">
                <a:latin typeface="Times New Roman" panose="02020603050405020304" pitchFamily="18" charset="0"/>
                <a:cs typeface="Times New Roman" panose="02020603050405020304" pitchFamily="18" charset="0"/>
              </a:rPr>
              <a:t>Bio-Design Fellow- IIT Hyderabad</a:t>
            </a:r>
          </a:p>
          <a:p>
            <a:r>
              <a:rPr lang="en-US" sz="1400" dirty="0">
                <a:latin typeface="Times New Roman" panose="02020603050405020304" pitchFamily="18" charset="0"/>
                <a:cs typeface="Times New Roman" panose="02020603050405020304" pitchFamily="18" charset="0"/>
              </a:rPr>
              <a:t>MD Physiology- AIIMS Raipur</a:t>
            </a:r>
          </a:p>
        </p:txBody>
      </p:sp>
    </p:spTree>
    <p:extLst>
      <p:ext uri="{BB962C8B-B14F-4D97-AF65-F5344CB8AC3E}">
        <p14:creationId xmlns:p14="http://schemas.microsoft.com/office/powerpoint/2010/main" val="202185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842E56-DF80-88A4-E31F-912D25F8CB94}"/>
              </a:ext>
            </a:extLst>
          </p:cNvPr>
          <p:cNvSpPr>
            <a:spLocks noGrp="1"/>
          </p:cNvSpPr>
          <p:nvPr>
            <p:ph type="title"/>
          </p:nvPr>
        </p:nvSpPr>
        <p:spPr/>
        <p:txBody>
          <a:bodyPr/>
          <a:lstStyle/>
          <a:p>
            <a:r>
              <a:rPr lang="en-US" dirty="0"/>
              <a:t>Bone marrow</a:t>
            </a:r>
          </a:p>
        </p:txBody>
      </p:sp>
      <p:pic>
        <p:nvPicPr>
          <p:cNvPr id="3074" name="Picture 2">
            <a:extLst>
              <a:ext uri="{FF2B5EF4-FFF2-40B4-BE49-F238E27FC236}">
                <a16:creationId xmlns:a16="http://schemas.microsoft.com/office/drawing/2014/main" id="{2704E82B-1CE1-235C-3273-C2C5880EE79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84981" y="1519067"/>
            <a:ext cx="7315199" cy="4620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D590C9E-BD07-7BAC-49A9-5FAE691AF1F2}"/>
              </a:ext>
            </a:extLst>
          </p:cNvPr>
          <p:cNvSpPr txBox="1"/>
          <p:nvPr/>
        </p:nvSpPr>
        <p:spPr>
          <a:xfrm>
            <a:off x="3216897" y="6338986"/>
            <a:ext cx="6094428" cy="307777"/>
          </a:xfrm>
          <a:prstGeom prst="rect">
            <a:avLst/>
          </a:prstGeom>
          <a:noFill/>
        </p:spPr>
        <p:txBody>
          <a:bodyPr wrap="square">
            <a:spAutoFit/>
          </a:bodyPr>
          <a:lstStyle/>
          <a:p>
            <a:pPr algn="ctr"/>
            <a:r>
              <a:rPr lang="en-US" sz="1400" dirty="0"/>
              <a:t>Ref: https://doi.org/10.1016/j.bone.2019.03.041.</a:t>
            </a:r>
          </a:p>
        </p:txBody>
      </p:sp>
    </p:spTree>
    <p:extLst>
      <p:ext uri="{BB962C8B-B14F-4D97-AF65-F5344CB8AC3E}">
        <p14:creationId xmlns:p14="http://schemas.microsoft.com/office/powerpoint/2010/main" val="2483853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61DA-9AC6-AE96-89D2-B3B5D1AEC23F}"/>
              </a:ext>
            </a:extLst>
          </p:cNvPr>
          <p:cNvSpPr>
            <a:spLocks noGrp="1"/>
          </p:cNvSpPr>
          <p:nvPr>
            <p:ph type="title"/>
          </p:nvPr>
        </p:nvSpPr>
        <p:spPr/>
        <p:txBody>
          <a:bodyPr/>
          <a:lstStyle/>
          <a:p>
            <a:r>
              <a:rPr lang="en-US" dirty="0"/>
              <a:t>Immune system</a:t>
            </a:r>
          </a:p>
        </p:txBody>
      </p:sp>
      <p:sp>
        <p:nvSpPr>
          <p:cNvPr id="3" name="Content Placeholder 2">
            <a:extLst>
              <a:ext uri="{FF2B5EF4-FFF2-40B4-BE49-F238E27FC236}">
                <a16:creationId xmlns:a16="http://schemas.microsoft.com/office/drawing/2014/main" id="{DF5434D4-1691-A964-8630-41B8BB21A5D3}"/>
              </a:ext>
            </a:extLst>
          </p:cNvPr>
          <p:cNvSpPr>
            <a:spLocks noGrp="1"/>
          </p:cNvSpPr>
          <p:nvPr>
            <p:ph idx="1"/>
          </p:nvPr>
        </p:nvSpPr>
        <p:spPr/>
        <p:txBody>
          <a:bodyPr/>
          <a:lstStyle/>
          <a:p>
            <a:r>
              <a:rPr lang="en-US" dirty="0"/>
              <a:t>Increase IL-6, CRP</a:t>
            </a:r>
          </a:p>
          <a:p>
            <a:r>
              <a:rPr lang="en-US" dirty="0"/>
              <a:t>T and B lymphocytes- Naive pool decreases</a:t>
            </a:r>
          </a:p>
          <a:p>
            <a:r>
              <a:rPr lang="en-US" dirty="0"/>
              <a:t>Memory cell increase</a:t>
            </a:r>
          </a:p>
          <a:p>
            <a:r>
              <a:rPr lang="en-US" dirty="0"/>
              <a:t>IgM and </a:t>
            </a:r>
            <a:r>
              <a:rPr lang="en-US" dirty="0" err="1"/>
              <a:t>IgD</a:t>
            </a:r>
            <a:r>
              <a:rPr lang="en-US" dirty="0"/>
              <a:t> levels decrease</a:t>
            </a:r>
          </a:p>
          <a:p>
            <a:r>
              <a:rPr lang="en-US" dirty="0"/>
              <a:t>CD8+ increase</a:t>
            </a:r>
          </a:p>
          <a:p>
            <a:r>
              <a:rPr lang="en-US" dirty="0"/>
              <a:t>CD4+ decrease</a:t>
            </a:r>
          </a:p>
          <a:p>
            <a:pPr marL="0" indent="0">
              <a:buNone/>
            </a:pPr>
            <a:r>
              <a:rPr lang="en-US" dirty="0"/>
              <a:t>OVERALL DECREASE RESPONSE TO INFECTION AND VACCINATION</a:t>
            </a:r>
          </a:p>
        </p:txBody>
      </p:sp>
    </p:spTree>
    <p:extLst>
      <p:ext uri="{BB962C8B-B14F-4D97-AF65-F5344CB8AC3E}">
        <p14:creationId xmlns:p14="http://schemas.microsoft.com/office/powerpoint/2010/main" val="3918064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44883-F8B1-C636-67BC-844F9AD78D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D6A6B2-4CDA-2FCA-E500-C63A17F4594A}"/>
              </a:ext>
            </a:extLst>
          </p:cNvPr>
          <p:cNvSpPr>
            <a:spLocks noGrp="1"/>
          </p:cNvSpPr>
          <p:nvPr>
            <p:ph type="title"/>
          </p:nvPr>
        </p:nvSpPr>
        <p:spPr>
          <a:xfrm>
            <a:off x="838200" y="2599278"/>
            <a:ext cx="10515600" cy="1325563"/>
          </a:xfrm>
        </p:spPr>
        <p:txBody>
          <a:bodyPr/>
          <a:lstStyle/>
          <a:p>
            <a:pPr algn="ctr"/>
            <a:r>
              <a:rPr lang="en-US" dirty="0"/>
              <a:t>Respiratory system</a:t>
            </a:r>
          </a:p>
        </p:txBody>
      </p:sp>
    </p:spTree>
    <p:extLst>
      <p:ext uri="{BB962C8B-B14F-4D97-AF65-F5344CB8AC3E}">
        <p14:creationId xmlns:p14="http://schemas.microsoft.com/office/powerpoint/2010/main" val="2926944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5B48C-AFE4-0E28-2EE9-A042F06754F8}"/>
              </a:ext>
            </a:extLst>
          </p:cNvPr>
          <p:cNvSpPr>
            <a:spLocks noGrp="1"/>
          </p:cNvSpPr>
          <p:nvPr>
            <p:ph type="title"/>
          </p:nvPr>
        </p:nvSpPr>
        <p:spPr/>
        <p:txBody>
          <a:bodyPr/>
          <a:lstStyle/>
          <a:p>
            <a:r>
              <a:rPr lang="en-US" dirty="0"/>
              <a:t> </a:t>
            </a:r>
          </a:p>
        </p:txBody>
      </p:sp>
      <p:pic>
        <p:nvPicPr>
          <p:cNvPr id="4098" name="Picture 2">
            <a:extLst>
              <a:ext uri="{FF2B5EF4-FFF2-40B4-BE49-F238E27FC236}">
                <a16:creationId xmlns:a16="http://schemas.microsoft.com/office/drawing/2014/main" id="{9E635676-E328-D31C-F303-C30D4B9338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3275" y="633412"/>
            <a:ext cx="5505450" cy="55911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3F94781-A75D-2407-53A4-10E0DA092A8A}"/>
              </a:ext>
            </a:extLst>
          </p:cNvPr>
          <p:cNvSpPr txBox="1"/>
          <p:nvPr/>
        </p:nvSpPr>
        <p:spPr>
          <a:xfrm>
            <a:off x="3198044" y="6395242"/>
            <a:ext cx="6094428" cy="307777"/>
          </a:xfrm>
          <a:prstGeom prst="rect">
            <a:avLst/>
          </a:prstGeom>
          <a:noFill/>
        </p:spPr>
        <p:txBody>
          <a:bodyPr wrap="square">
            <a:spAutoFit/>
          </a:bodyPr>
          <a:lstStyle/>
          <a:p>
            <a:pPr algn="ctr"/>
            <a:r>
              <a:rPr lang="en-US" sz="1400" dirty="0"/>
              <a:t>Ref: https://doi.org/10.1016/j.chest.2018.09.003</a:t>
            </a:r>
          </a:p>
        </p:txBody>
      </p:sp>
    </p:spTree>
    <p:extLst>
      <p:ext uri="{BB962C8B-B14F-4D97-AF65-F5344CB8AC3E}">
        <p14:creationId xmlns:p14="http://schemas.microsoft.com/office/powerpoint/2010/main" val="1646177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5FD673-4BF2-2B6C-ED00-BB346C3E5F85}"/>
              </a:ext>
            </a:extLst>
          </p:cNvPr>
          <p:cNvSpPr>
            <a:spLocks noGrp="1"/>
          </p:cNvSpPr>
          <p:nvPr>
            <p:ph type="title"/>
          </p:nvPr>
        </p:nvSpPr>
        <p:spPr/>
        <p:txBody>
          <a:bodyPr/>
          <a:lstStyle/>
          <a:p>
            <a:r>
              <a:rPr lang="en-US" dirty="0"/>
              <a:t>Overall changes in RS in old age</a:t>
            </a:r>
          </a:p>
        </p:txBody>
      </p:sp>
      <p:sp>
        <p:nvSpPr>
          <p:cNvPr id="4" name="Content Placeholder 3">
            <a:extLst>
              <a:ext uri="{FF2B5EF4-FFF2-40B4-BE49-F238E27FC236}">
                <a16:creationId xmlns:a16="http://schemas.microsoft.com/office/drawing/2014/main" id="{1AFE73E3-940A-0EA7-56A7-DD6CC7AF2108}"/>
              </a:ext>
            </a:extLst>
          </p:cNvPr>
          <p:cNvSpPr>
            <a:spLocks noGrp="1"/>
          </p:cNvSpPr>
          <p:nvPr>
            <p:ph idx="1"/>
          </p:nvPr>
        </p:nvSpPr>
        <p:spPr/>
        <p:txBody>
          <a:bodyPr/>
          <a:lstStyle/>
          <a:p>
            <a:r>
              <a:rPr lang="en-US" dirty="0"/>
              <a:t>Decrease elasticity- Increase residual volume, decreases FEV1</a:t>
            </a:r>
          </a:p>
          <a:p>
            <a:r>
              <a:rPr lang="en-US" dirty="0"/>
              <a:t>Destruction of alveolar wall- Decrease surface are for diffusion of gases</a:t>
            </a:r>
          </a:p>
        </p:txBody>
      </p:sp>
    </p:spTree>
    <p:extLst>
      <p:ext uri="{BB962C8B-B14F-4D97-AF65-F5344CB8AC3E}">
        <p14:creationId xmlns:p14="http://schemas.microsoft.com/office/powerpoint/2010/main" val="2931097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4C2F7-64DA-B06D-0514-7AFD56D19D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EA2925-D979-1E9A-69B0-967CF3970977}"/>
              </a:ext>
            </a:extLst>
          </p:cNvPr>
          <p:cNvSpPr>
            <a:spLocks noGrp="1"/>
          </p:cNvSpPr>
          <p:nvPr>
            <p:ph type="title"/>
          </p:nvPr>
        </p:nvSpPr>
        <p:spPr>
          <a:xfrm>
            <a:off x="838200" y="2599278"/>
            <a:ext cx="10515600" cy="1325563"/>
          </a:xfrm>
        </p:spPr>
        <p:txBody>
          <a:bodyPr/>
          <a:lstStyle/>
          <a:p>
            <a:pPr algn="ctr"/>
            <a:r>
              <a:rPr lang="en-US" dirty="0"/>
              <a:t>Cardiovascular system</a:t>
            </a:r>
          </a:p>
        </p:txBody>
      </p:sp>
    </p:spTree>
    <p:extLst>
      <p:ext uri="{BB962C8B-B14F-4D97-AF65-F5344CB8AC3E}">
        <p14:creationId xmlns:p14="http://schemas.microsoft.com/office/powerpoint/2010/main" val="739552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AC81C6-C642-BCFE-4651-D2E6BFF55B16}"/>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9D114DC5-9307-7822-00F3-BF2C50C4D921}"/>
              </a:ext>
            </a:extLst>
          </p:cNvPr>
          <p:cNvSpPr>
            <a:spLocks noGrp="1"/>
          </p:cNvSpPr>
          <p:nvPr>
            <p:ph idx="1"/>
          </p:nvPr>
        </p:nvSpPr>
        <p:spPr/>
        <p:txBody>
          <a:bodyPr/>
          <a:lstStyle/>
          <a:p>
            <a:r>
              <a:rPr lang="en-US" dirty="0"/>
              <a:t>Fibrosis in heart- less compliance</a:t>
            </a:r>
          </a:p>
          <a:p>
            <a:r>
              <a:rPr lang="en-US" dirty="0"/>
              <a:t>Structural changes in valves- aortic stenosis, mitral valve incompetence</a:t>
            </a:r>
          </a:p>
          <a:p>
            <a:r>
              <a:rPr lang="en-US" dirty="0"/>
              <a:t>Decrease number of pacemaker cells</a:t>
            </a:r>
          </a:p>
          <a:p>
            <a:r>
              <a:rPr lang="en-US" dirty="0"/>
              <a:t>Collagen deposition in vessel wall</a:t>
            </a:r>
          </a:p>
          <a:p>
            <a:r>
              <a:rPr lang="en-US" dirty="0"/>
              <a:t>Endothelial dysfunction</a:t>
            </a:r>
          </a:p>
          <a:p>
            <a:endParaRPr lang="en-US" dirty="0"/>
          </a:p>
        </p:txBody>
      </p:sp>
    </p:spTree>
    <p:extLst>
      <p:ext uri="{BB962C8B-B14F-4D97-AF65-F5344CB8AC3E}">
        <p14:creationId xmlns:p14="http://schemas.microsoft.com/office/powerpoint/2010/main" val="3893858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EE97C8F7-BE07-1A84-A2BF-A552053554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4936" y="619371"/>
            <a:ext cx="7702127" cy="50084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2F700FA-3114-8F73-8900-4BDD072B97B2}"/>
              </a:ext>
            </a:extLst>
          </p:cNvPr>
          <p:cNvSpPr txBox="1"/>
          <p:nvPr/>
        </p:nvSpPr>
        <p:spPr>
          <a:xfrm>
            <a:off x="2841395" y="6167084"/>
            <a:ext cx="6094428" cy="307777"/>
          </a:xfrm>
          <a:prstGeom prst="rect">
            <a:avLst/>
          </a:prstGeom>
          <a:noFill/>
        </p:spPr>
        <p:txBody>
          <a:bodyPr wrap="square">
            <a:spAutoFit/>
          </a:bodyPr>
          <a:lstStyle/>
          <a:p>
            <a:pPr algn="ctr"/>
            <a:r>
              <a:rPr lang="en-US" sz="1400" dirty="0"/>
              <a:t>Ref: https://doi.org/10.1016/j.cjca.2016.03.017</a:t>
            </a:r>
          </a:p>
        </p:txBody>
      </p:sp>
    </p:spTree>
    <p:extLst>
      <p:ext uri="{BB962C8B-B14F-4D97-AF65-F5344CB8AC3E}">
        <p14:creationId xmlns:p14="http://schemas.microsoft.com/office/powerpoint/2010/main" val="19888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7AF41A69-58CB-B88D-3225-50F04FB300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166688"/>
            <a:ext cx="8096250" cy="652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367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C3836-3A7B-0790-B011-4809412E12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35CB7B-D1BE-316E-A7F5-194E156D53C8}"/>
              </a:ext>
            </a:extLst>
          </p:cNvPr>
          <p:cNvSpPr>
            <a:spLocks noGrp="1"/>
          </p:cNvSpPr>
          <p:nvPr>
            <p:ph type="title"/>
          </p:nvPr>
        </p:nvSpPr>
        <p:spPr>
          <a:xfrm>
            <a:off x="838200" y="2599278"/>
            <a:ext cx="10515600" cy="1325563"/>
          </a:xfrm>
        </p:spPr>
        <p:txBody>
          <a:bodyPr/>
          <a:lstStyle/>
          <a:p>
            <a:pPr algn="ctr"/>
            <a:r>
              <a:rPr lang="en-US" dirty="0"/>
              <a:t>Gastrointestinal system</a:t>
            </a:r>
          </a:p>
        </p:txBody>
      </p:sp>
    </p:spTree>
    <p:extLst>
      <p:ext uri="{BB962C8B-B14F-4D97-AF65-F5344CB8AC3E}">
        <p14:creationId xmlns:p14="http://schemas.microsoft.com/office/powerpoint/2010/main" val="2957983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36904-4DD9-1CE2-D205-EC81C0C79132}"/>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24E0985D-F0F3-9D0F-C145-63A93349CC4B}"/>
              </a:ext>
            </a:extLst>
          </p:cNvPr>
          <p:cNvSpPr>
            <a:spLocks noGrp="1"/>
          </p:cNvSpPr>
          <p:nvPr>
            <p:ph idx="1"/>
          </p:nvPr>
        </p:nvSpPr>
        <p:spPr/>
        <p:txBody>
          <a:bodyPr/>
          <a:lstStyle/>
          <a:p>
            <a:r>
              <a:rPr lang="en-US" dirty="0"/>
              <a:t>Case Scenarios</a:t>
            </a:r>
          </a:p>
          <a:p>
            <a:r>
              <a:rPr lang="en-US" dirty="0"/>
              <a:t>Aging- systems wise</a:t>
            </a:r>
          </a:p>
          <a:p>
            <a:r>
              <a:rPr lang="en-US" dirty="0"/>
              <a:t>Theories of Ageing</a:t>
            </a:r>
          </a:p>
          <a:p>
            <a:r>
              <a:rPr lang="en-US" dirty="0"/>
              <a:t>Recent Advances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465280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8146E-A01E-D8D2-329F-70B9CBD088A8}"/>
              </a:ext>
            </a:extLst>
          </p:cNvPr>
          <p:cNvSpPr>
            <a:spLocks noGrp="1"/>
          </p:cNvSpPr>
          <p:nvPr>
            <p:ph type="title"/>
          </p:nvPr>
        </p:nvSpPr>
        <p:spPr/>
        <p:txBody>
          <a:bodyPr/>
          <a:lstStyle/>
          <a:p>
            <a:r>
              <a:rPr lang="en-US" dirty="0"/>
              <a:t>  </a:t>
            </a:r>
          </a:p>
        </p:txBody>
      </p:sp>
      <p:pic>
        <p:nvPicPr>
          <p:cNvPr id="4" name="Picture 3">
            <a:extLst>
              <a:ext uri="{FF2B5EF4-FFF2-40B4-BE49-F238E27FC236}">
                <a16:creationId xmlns:a16="http://schemas.microsoft.com/office/drawing/2014/main" id="{80165670-F720-3510-86D0-B66F0C95C84D}"/>
              </a:ext>
            </a:extLst>
          </p:cNvPr>
          <p:cNvPicPr>
            <a:picLocks noChangeAspect="1"/>
          </p:cNvPicPr>
          <p:nvPr/>
        </p:nvPicPr>
        <p:blipFill>
          <a:blip r:embed="rId2"/>
          <a:stretch>
            <a:fillRect/>
          </a:stretch>
        </p:blipFill>
        <p:spPr>
          <a:xfrm>
            <a:off x="1633734" y="1431900"/>
            <a:ext cx="5841722" cy="3738702"/>
          </a:xfrm>
          <a:prstGeom prst="rect">
            <a:avLst/>
          </a:prstGeom>
        </p:spPr>
      </p:pic>
      <p:cxnSp>
        <p:nvCxnSpPr>
          <p:cNvPr id="5" name="Straight Arrow Connector 4">
            <a:extLst>
              <a:ext uri="{FF2B5EF4-FFF2-40B4-BE49-F238E27FC236}">
                <a16:creationId xmlns:a16="http://schemas.microsoft.com/office/drawing/2014/main" id="{CD3A8C38-3FDD-E884-B140-EECBB32D9D96}"/>
              </a:ext>
            </a:extLst>
          </p:cNvPr>
          <p:cNvCxnSpPr>
            <a:cxnSpLocks/>
          </p:cNvCxnSpPr>
          <p:nvPr/>
        </p:nvCxnSpPr>
        <p:spPr>
          <a:xfrm flipH="1">
            <a:off x="4864231" y="1866507"/>
            <a:ext cx="4864231" cy="19042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643024A0-3A51-F3CB-641E-623461BCC8C3}"/>
              </a:ext>
            </a:extLst>
          </p:cNvPr>
          <p:cNvSpPr txBox="1"/>
          <p:nvPr/>
        </p:nvSpPr>
        <p:spPr>
          <a:xfrm>
            <a:off x="9856902" y="1090523"/>
            <a:ext cx="1630837" cy="646331"/>
          </a:xfrm>
          <a:prstGeom prst="rect">
            <a:avLst/>
          </a:prstGeom>
          <a:noFill/>
        </p:spPr>
        <p:txBody>
          <a:bodyPr wrap="square" rtlCol="0">
            <a:spAutoFit/>
          </a:bodyPr>
          <a:lstStyle/>
          <a:p>
            <a:r>
              <a:rPr lang="en-US" dirty="0"/>
              <a:t>Teeth wear and tear </a:t>
            </a:r>
          </a:p>
        </p:txBody>
      </p:sp>
    </p:spTree>
    <p:extLst>
      <p:ext uri="{BB962C8B-B14F-4D97-AF65-F5344CB8AC3E}">
        <p14:creationId xmlns:p14="http://schemas.microsoft.com/office/powerpoint/2010/main" val="2454403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8FB3D-6BC8-0A95-33E0-D5E645052355}"/>
              </a:ext>
            </a:extLst>
          </p:cNvPr>
          <p:cNvSpPr>
            <a:spLocks noGrp="1"/>
          </p:cNvSpPr>
          <p:nvPr>
            <p:ph type="title"/>
          </p:nvPr>
        </p:nvSpPr>
        <p:spPr/>
        <p:txBody>
          <a:bodyPr/>
          <a:lstStyle/>
          <a:p>
            <a:r>
              <a:rPr lang="en-US" dirty="0"/>
              <a:t> </a:t>
            </a:r>
          </a:p>
        </p:txBody>
      </p:sp>
      <p:pic>
        <p:nvPicPr>
          <p:cNvPr id="7170" name="Picture 2" descr="The Pharynx - Medika Life :: Understanding Human Anatomy">
            <a:extLst>
              <a:ext uri="{FF2B5EF4-FFF2-40B4-BE49-F238E27FC236}">
                <a16:creationId xmlns:a16="http://schemas.microsoft.com/office/drawing/2014/main" id="{D1E598BB-029C-86E8-FBB9-352C5360D9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721"/>
          <a:stretch>
            <a:fillRect/>
          </a:stretch>
        </p:blipFill>
        <p:spPr bwMode="auto">
          <a:xfrm>
            <a:off x="2755868" y="1690688"/>
            <a:ext cx="6076950" cy="389086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3FCA0644-33C0-2A66-D616-19131C7E29C3}"/>
              </a:ext>
            </a:extLst>
          </p:cNvPr>
          <p:cNvCxnSpPr/>
          <p:nvPr/>
        </p:nvCxnSpPr>
        <p:spPr>
          <a:xfrm flipH="1">
            <a:off x="7626285" y="1866507"/>
            <a:ext cx="2102177" cy="20927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79F584F9-6EF0-7186-2EA3-560C6D313061}"/>
              </a:ext>
            </a:extLst>
          </p:cNvPr>
          <p:cNvSpPr txBox="1"/>
          <p:nvPr/>
        </p:nvSpPr>
        <p:spPr>
          <a:xfrm>
            <a:off x="9856902" y="1090523"/>
            <a:ext cx="1630837" cy="1200329"/>
          </a:xfrm>
          <a:prstGeom prst="rect">
            <a:avLst/>
          </a:prstGeom>
          <a:noFill/>
        </p:spPr>
        <p:txBody>
          <a:bodyPr wrap="square" rtlCol="0">
            <a:spAutoFit/>
          </a:bodyPr>
          <a:lstStyle/>
          <a:p>
            <a:r>
              <a:rPr lang="en-US" dirty="0"/>
              <a:t>Weakness of Muscles  causing dysphagia</a:t>
            </a:r>
          </a:p>
        </p:txBody>
      </p:sp>
    </p:spTree>
    <p:extLst>
      <p:ext uri="{BB962C8B-B14F-4D97-AF65-F5344CB8AC3E}">
        <p14:creationId xmlns:p14="http://schemas.microsoft.com/office/powerpoint/2010/main" val="111592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C8DA0-0A59-876F-875F-60A2D98F27B8}"/>
              </a:ext>
            </a:extLst>
          </p:cNvPr>
          <p:cNvSpPr>
            <a:spLocks noGrp="1"/>
          </p:cNvSpPr>
          <p:nvPr>
            <p:ph type="title"/>
          </p:nvPr>
        </p:nvSpPr>
        <p:spPr/>
        <p:txBody>
          <a:bodyPr/>
          <a:lstStyle/>
          <a:p>
            <a:r>
              <a:rPr lang="en-US" dirty="0"/>
              <a:t> </a:t>
            </a:r>
          </a:p>
        </p:txBody>
      </p:sp>
      <p:pic>
        <p:nvPicPr>
          <p:cNvPr id="8194" name="Picture 2" descr="Gastric glands - Wikipedia">
            <a:extLst>
              <a:ext uri="{FF2B5EF4-FFF2-40B4-BE49-F238E27FC236}">
                <a16:creationId xmlns:a16="http://schemas.microsoft.com/office/drawing/2014/main" id="{BC9AE318-D2EF-7AB1-FF5E-5DB83A19C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920" y="1494443"/>
            <a:ext cx="6508820" cy="418992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AE0C142A-4E95-097D-A6E6-77C7FAF4D1F4}"/>
              </a:ext>
            </a:extLst>
          </p:cNvPr>
          <p:cNvCxnSpPr>
            <a:cxnSpLocks/>
          </p:cNvCxnSpPr>
          <p:nvPr/>
        </p:nvCxnSpPr>
        <p:spPr>
          <a:xfrm flipH="1">
            <a:off x="5986021" y="1866507"/>
            <a:ext cx="3742441" cy="12254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F97D367E-6B47-2786-BCC8-E4790E3EEBEC}"/>
              </a:ext>
            </a:extLst>
          </p:cNvPr>
          <p:cNvSpPr txBox="1"/>
          <p:nvPr/>
        </p:nvSpPr>
        <p:spPr>
          <a:xfrm>
            <a:off x="9856902" y="1090523"/>
            <a:ext cx="1630837" cy="1477328"/>
          </a:xfrm>
          <a:prstGeom prst="rect">
            <a:avLst/>
          </a:prstGeom>
          <a:noFill/>
        </p:spPr>
        <p:txBody>
          <a:bodyPr wrap="square" rtlCol="0">
            <a:spAutoFit/>
          </a:bodyPr>
          <a:lstStyle/>
          <a:p>
            <a:r>
              <a:rPr lang="en-US" dirty="0"/>
              <a:t>Gastric Gland atrophy and decrease gastric secretion</a:t>
            </a:r>
          </a:p>
        </p:txBody>
      </p:sp>
    </p:spTree>
    <p:extLst>
      <p:ext uri="{BB962C8B-B14F-4D97-AF65-F5344CB8AC3E}">
        <p14:creationId xmlns:p14="http://schemas.microsoft.com/office/powerpoint/2010/main" val="564179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8655B-5D44-4215-D33A-34B7736D991F}"/>
              </a:ext>
            </a:extLst>
          </p:cNvPr>
          <p:cNvSpPr>
            <a:spLocks noGrp="1"/>
          </p:cNvSpPr>
          <p:nvPr>
            <p:ph type="title"/>
          </p:nvPr>
        </p:nvSpPr>
        <p:spPr/>
        <p:txBody>
          <a:bodyPr/>
          <a:lstStyle/>
          <a:p>
            <a:r>
              <a:rPr lang="en-US" dirty="0"/>
              <a:t> </a:t>
            </a:r>
          </a:p>
        </p:txBody>
      </p:sp>
      <p:pic>
        <p:nvPicPr>
          <p:cNvPr id="9220" name="Picture 4" descr="Details are in the caption following the image">
            <a:extLst>
              <a:ext uri="{FF2B5EF4-FFF2-40B4-BE49-F238E27FC236}">
                <a16:creationId xmlns:a16="http://schemas.microsoft.com/office/drawing/2014/main" id="{FA57E52B-D6D4-47DE-9147-179438E7B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0452" y="1027906"/>
            <a:ext cx="6111891" cy="442045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5BB1D6F-12E7-9AE3-7158-FE428CDD24A4}"/>
              </a:ext>
            </a:extLst>
          </p:cNvPr>
          <p:cNvSpPr txBox="1"/>
          <p:nvPr/>
        </p:nvSpPr>
        <p:spPr>
          <a:xfrm>
            <a:off x="2730452" y="5957252"/>
            <a:ext cx="6094428" cy="307777"/>
          </a:xfrm>
          <a:prstGeom prst="rect">
            <a:avLst/>
          </a:prstGeom>
          <a:noFill/>
        </p:spPr>
        <p:txBody>
          <a:bodyPr wrap="square">
            <a:spAutoFit/>
          </a:bodyPr>
          <a:lstStyle/>
          <a:p>
            <a:pPr algn="ctr"/>
            <a:r>
              <a:rPr lang="en-US" sz="1400" dirty="0"/>
              <a:t>Ref: https://doi.org/10.1111/joim.12745</a:t>
            </a:r>
          </a:p>
        </p:txBody>
      </p:sp>
    </p:spTree>
    <p:extLst>
      <p:ext uri="{BB962C8B-B14F-4D97-AF65-F5344CB8AC3E}">
        <p14:creationId xmlns:p14="http://schemas.microsoft.com/office/powerpoint/2010/main" val="3902933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EB44F-29D5-5C02-8B7E-A3F91FACC5C9}"/>
              </a:ext>
            </a:extLst>
          </p:cNvPr>
          <p:cNvSpPr>
            <a:spLocks noGrp="1"/>
          </p:cNvSpPr>
          <p:nvPr>
            <p:ph type="title"/>
          </p:nvPr>
        </p:nvSpPr>
        <p:spPr/>
        <p:txBody>
          <a:bodyPr/>
          <a:lstStyle/>
          <a:p>
            <a:r>
              <a:rPr lang="en-US" dirty="0"/>
              <a:t> </a:t>
            </a:r>
          </a:p>
        </p:txBody>
      </p:sp>
      <p:pic>
        <p:nvPicPr>
          <p:cNvPr id="10242" name="Picture 2" descr="What Intestinal Villi Do and Conditions That Affect Them">
            <a:extLst>
              <a:ext uri="{FF2B5EF4-FFF2-40B4-BE49-F238E27FC236}">
                <a16:creationId xmlns:a16="http://schemas.microsoft.com/office/drawing/2014/main" id="{569A6A23-90A4-286C-651F-F79A16CF2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4699" y="1559481"/>
            <a:ext cx="5608556" cy="373903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581C7DA8-D4FB-43E6-6F59-20AF473DC8AE}"/>
              </a:ext>
            </a:extLst>
          </p:cNvPr>
          <p:cNvCxnSpPr>
            <a:cxnSpLocks/>
          </p:cNvCxnSpPr>
          <p:nvPr/>
        </p:nvCxnSpPr>
        <p:spPr>
          <a:xfrm flipH="1">
            <a:off x="6504495" y="1866507"/>
            <a:ext cx="3223967" cy="26206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EC212E6C-4476-2409-169B-ECEE21A2F8AE}"/>
              </a:ext>
            </a:extLst>
          </p:cNvPr>
          <p:cNvSpPr txBox="1"/>
          <p:nvPr/>
        </p:nvSpPr>
        <p:spPr>
          <a:xfrm>
            <a:off x="9728462" y="1090523"/>
            <a:ext cx="2011837" cy="1477328"/>
          </a:xfrm>
          <a:prstGeom prst="rect">
            <a:avLst/>
          </a:prstGeom>
          <a:noFill/>
        </p:spPr>
        <p:txBody>
          <a:bodyPr wrap="square" rtlCol="0">
            <a:spAutoFit/>
          </a:bodyPr>
          <a:lstStyle/>
          <a:p>
            <a:r>
              <a:rPr lang="en-US" b="1" dirty="0"/>
              <a:t>SMALL INTESTINE</a:t>
            </a:r>
          </a:p>
          <a:p>
            <a:r>
              <a:rPr lang="en-US" dirty="0"/>
              <a:t>Decrease in villus height causing decrease surface area</a:t>
            </a:r>
          </a:p>
        </p:txBody>
      </p:sp>
    </p:spTree>
    <p:extLst>
      <p:ext uri="{BB962C8B-B14F-4D97-AF65-F5344CB8AC3E}">
        <p14:creationId xmlns:p14="http://schemas.microsoft.com/office/powerpoint/2010/main" val="845374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45E81-4B76-C437-C94B-CC8E93B35E42}"/>
              </a:ext>
            </a:extLst>
          </p:cNvPr>
          <p:cNvSpPr>
            <a:spLocks noGrp="1"/>
          </p:cNvSpPr>
          <p:nvPr>
            <p:ph type="title"/>
          </p:nvPr>
        </p:nvSpPr>
        <p:spPr/>
        <p:txBody>
          <a:bodyPr/>
          <a:lstStyle/>
          <a:p>
            <a:r>
              <a:rPr lang="en-US" dirty="0"/>
              <a:t> </a:t>
            </a:r>
          </a:p>
        </p:txBody>
      </p:sp>
      <p:pic>
        <p:nvPicPr>
          <p:cNvPr id="11266" name="Picture 2" descr="Liver | Anatomy.app">
            <a:extLst>
              <a:ext uri="{FF2B5EF4-FFF2-40B4-BE49-F238E27FC236}">
                <a16:creationId xmlns:a16="http://schemas.microsoft.com/office/drawing/2014/main" id="{3F89D2AB-F4D1-AF15-ACF9-FAD5E61B5F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8596" y="2002409"/>
            <a:ext cx="3780934" cy="378093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AF13BF20-1DB1-C341-B580-AC9DFBECF0B8}"/>
              </a:ext>
            </a:extLst>
          </p:cNvPr>
          <p:cNvCxnSpPr>
            <a:cxnSpLocks/>
          </p:cNvCxnSpPr>
          <p:nvPr/>
        </p:nvCxnSpPr>
        <p:spPr>
          <a:xfrm flipH="1">
            <a:off x="5646656" y="1866507"/>
            <a:ext cx="4081806" cy="133860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9B7EABD7-644C-60C6-BE76-30237084AC4D}"/>
              </a:ext>
            </a:extLst>
          </p:cNvPr>
          <p:cNvSpPr txBox="1"/>
          <p:nvPr/>
        </p:nvSpPr>
        <p:spPr>
          <a:xfrm>
            <a:off x="9728462" y="1090523"/>
            <a:ext cx="2011837" cy="1754326"/>
          </a:xfrm>
          <a:prstGeom prst="rect">
            <a:avLst/>
          </a:prstGeom>
          <a:noFill/>
        </p:spPr>
        <p:txBody>
          <a:bodyPr wrap="square" rtlCol="0">
            <a:spAutoFit/>
          </a:bodyPr>
          <a:lstStyle/>
          <a:p>
            <a:r>
              <a:rPr lang="en-US" b="1" dirty="0"/>
              <a:t>LIVER</a:t>
            </a:r>
          </a:p>
          <a:p>
            <a:pPr marL="285750" indent="-285750">
              <a:buFont typeface="Arial" panose="020B0604020202020204" pitchFamily="34" charset="0"/>
              <a:buChar char="•"/>
            </a:pPr>
            <a:r>
              <a:rPr lang="en-US" dirty="0"/>
              <a:t>Decrease in hepatocytes number</a:t>
            </a:r>
          </a:p>
          <a:p>
            <a:pPr marL="285750" indent="-285750">
              <a:buFont typeface="Arial" panose="020B0604020202020204" pitchFamily="34" charset="0"/>
              <a:buChar char="•"/>
            </a:pPr>
            <a:r>
              <a:rPr lang="en-US" dirty="0"/>
              <a:t>Fibrosis</a:t>
            </a:r>
          </a:p>
          <a:p>
            <a:endParaRPr lang="en-US" dirty="0"/>
          </a:p>
        </p:txBody>
      </p:sp>
    </p:spTree>
    <p:extLst>
      <p:ext uri="{BB962C8B-B14F-4D97-AF65-F5344CB8AC3E}">
        <p14:creationId xmlns:p14="http://schemas.microsoft.com/office/powerpoint/2010/main" val="41885593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2D263-932C-C116-70B0-984357CE42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1622BB-48FD-BC44-631E-225393F6CA44}"/>
              </a:ext>
            </a:extLst>
          </p:cNvPr>
          <p:cNvSpPr>
            <a:spLocks noGrp="1"/>
          </p:cNvSpPr>
          <p:nvPr>
            <p:ph type="title"/>
          </p:nvPr>
        </p:nvSpPr>
        <p:spPr>
          <a:xfrm>
            <a:off x="838200" y="2599278"/>
            <a:ext cx="10515600" cy="1325563"/>
          </a:xfrm>
        </p:spPr>
        <p:txBody>
          <a:bodyPr/>
          <a:lstStyle/>
          <a:p>
            <a:pPr algn="ctr"/>
            <a:r>
              <a:rPr lang="en-US" dirty="0"/>
              <a:t>Excretory system</a:t>
            </a:r>
          </a:p>
        </p:txBody>
      </p:sp>
    </p:spTree>
    <p:extLst>
      <p:ext uri="{BB962C8B-B14F-4D97-AF65-F5344CB8AC3E}">
        <p14:creationId xmlns:p14="http://schemas.microsoft.com/office/powerpoint/2010/main" val="4250142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B675D-F268-3761-CB8D-7A43F00EFCE5}"/>
              </a:ext>
            </a:extLst>
          </p:cNvPr>
          <p:cNvSpPr>
            <a:spLocks noGrp="1"/>
          </p:cNvSpPr>
          <p:nvPr>
            <p:ph type="title"/>
          </p:nvPr>
        </p:nvSpPr>
        <p:spPr/>
        <p:txBody>
          <a:bodyPr/>
          <a:lstStyle/>
          <a:p>
            <a:r>
              <a:rPr lang="en-US" dirty="0"/>
              <a:t>   </a:t>
            </a:r>
          </a:p>
        </p:txBody>
      </p:sp>
      <p:pic>
        <p:nvPicPr>
          <p:cNvPr id="4" name="Picture 3">
            <a:extLst>
              <a:ext uri="{FF2B5EF4-FFF2-40B4-BE49-F238E27FC236}">
                <a16:creationId xmlns:a16="http://schemas.microsoft.com/office/drawing/2014/main" id="{81CB406D-5BE2-26F5-9E85-92801FF5B7E0}"/>
              </a:ext>
            </a:extLst>
          </p:cNvPr>
          <p:cNvPicPr>
            <a:picLocks noChangeAspect="1"/>
          </p:cNvPicPr>
          <p:nvPr/>
        </p:nvPicPr>
        <p:blipFill>
          <a:blip r:embed="rId2"/>
          <a:stretch>
            <a:fillRect/>
          </a:stretch>
        </p:blipFill>
        <p:spPr>
          <a:xfrm>
            <a:off x="2169953" y="814206"/>
            <a:ext cx="6757230" cy="4497797"/>
          </a:xfrm>
          <a:prstGeom prst="rect">
            <a:avLst/>
          </a:prstGeom>
        </p:spPr>
      </p:pic>
      <p:cxnSp>
        <p:nvCxnSpPr>
          <p:cNvPr id="5" name="Straight Arrow Connector 4">
            <a:extLst>
              <a:ext uri="{FF2B5EF4-FFF2-40B4-BE49-F238E27FC236}">
                <a16:creationId xmlns:a16="http://schemas.microsoft.com/office/drawing/2014/main" id="{1D73CBF5-3611-69CD-268E-5125ADA50B1E}"/>
              </a:ext>
            </a:extLst>
          </p:cNvPr>
          <p:cNvCxnSpPr>
            <a:cxnSpLocks/>
          </p:cNvCxnSpPr>
          <p:nvPr/>
        </p:nvCxnSpPr>
        <p:spPr>
          <a:xfrm flipH="1" flipV="1">
            <a:off x="6636470" y="1545997"/>
            <a:ext cx="3091992" cy="32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B34D5555-A43F-F641-5D50-64615861D9C3}"/>
              </a:ext>
            </a:extLst>
          </p:cNvPr>
          <p:cNvSpPr txBox="1"/>
          <p:nvPr/>
        </p:nvSpPr>
        <p:spPr>
          <a:xfrm>
            <a:off x="9728462" y="1090523"/>
            <a:ext cx="2011837" cy="1477328"/>
          </a:xfrm>
          <a:prstGeom prst="rect">
            <a:avLst/>
          </a:prstGeom>
          <a:noFill/>
        </p:spPr>
        <p:txBody>
          <a:bodyPr wrap="square" rtlCol="0">
            <a:spAutoFit/>
          </a:bodyPr>
          <a:lstStyle/>
          <a:p>
            <a:r>
              <a:rPr lang="en-US" b="1" dirty="0"/>
              <a:t>NEPHRONS</a:t>
            </a:r>
          </a:p>
          <a:p>
            <a:pPr marL="285750" indent="-285750">
              <a:buFont typeface="Arial" panose="020B0604020202020204" pitchFamily="34" charset="0"/>
              <a:buChar char="•"/>
            </a:pPr>
            <a:r>
              <a:rPr lang="en-US" dirty="0"/>
              <a:t>Decrease in number</a:t>
            </a:r>
          </a:p>
          <a:p>
            <a:pPr marL="285750" indent="-285750">
              <a:buFont typeface="Arial" panose="020B0604020202020204" pitchFamily="34" charset="0"/>
              <a:buChar char="•"/>
            </a:pPr>
            <a:r>
              <a:rPr lang="en-US" dirty="0"/>
              <a:t>Decrease in size </a:t>
            </a:r>
          </a:p>
          <a:p>
            <a:endParaRPr lang="en-US" dirty="0"/>
          </a:p>
        </p:txBody>
      </p:sp>
      <p:cxnSp>
        <p:nvCxnSpPr>
          <p:cNvPr id="8" name="Straight Arrow Connector 7">
            <a:extLst>
              <a:ext uri="{FF2B5EF4-FFF2-40B4-BE49-F238E27FC236}">
                <a16:creationId xmlns:a16="http://schemas.microsoft.com/office/drawing/2014/main" id="{EEAD2978-AB96-FEE4-5665-6C4D2B5F9E33}"/>
              </a:ext>
            </a:extLst>
          </p:cNvPr>
          <p:cNvCxnSpPr>
            <a:cxnSpLocks/>
          </p:cNvCxnSpPr>
          <p:nvPr/>
        </p:nvCxnSpPr>
        <p:spPr>
          <a:xfrm flipH="1" flipV="1">
            <a:off x="5648227" y="3884474"/>
            <a:ext cx="3091992" cy="3205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23D0B598-CC40-54C2-56B4-14248800C67C}"/>
              </a:ext>
            </a:extLst>
          </p:cNvPr>
          <p:cNvSpPr txBox="1"/>
          <p:nvPr/>
        </p:nvSpPr>
        <p:spPr>
          <a:xfrm>
            <a:off x="8740219" y="3429000"/>
            <a:ext cx="2011837" cy="1477328"/>
          </a:xfrm>
          <a:prstGeom prst="rect">
            <a:avLst/>
          </a:prstGeom>
          <a:noFill/>
        </p:spPr>
        <p:txBody>
          <a:bodyPr wrap="square" rtlCol="0">
            <a:spAutoFit/>
          </a:bodyPr>
          <a:lstStyle/>
          <a:p>
            <a:r>
              <a:rPr lang="en-US" b="1" dirty="0"/>
              <a:t>RENAL BLOOD SUPPLY</a:t>
            </a:r>
          </a:p>
          <a:p>
            <a:pPr marL="285750" indent="-285750">
              <a:buFont typeface="Arial" panose="020B0604020202020204" pitchFamily="34" charset="0"/>
              <a:buChar char="•"/>
            </a:pPr>
            <a:r>
              <a:rPr lang="en-US" dirty="0"/>
              <a:t>Decrease in supply </a:t>
            </a:r>
          </a:p>
          <a:p>
            <a:endParaRPr lang="en-US" dirty="0"/>
          </a:p>
        </p:txBody>
      </p:sp>
      <p:cxnSp>
        <p:nvCxnSpPr>
          <p:cNvPr id="10" name="Straight Arrow Connector 9">
            <a:extLst>
              <a:ext uri="{FF2B5EF4-FFF2-40B4-BE49-F238E27FC236}">
                <a16:creationId xmlns:a16="http://schemas.microsoft.com/office/drawing/2014/main" id="{98B6C6D0-E74D-B268-9667-900373191C69}"/>
              </a:ext>
            </a:extLst>
          </p:cNvPr>
          <p:cNvCxnSpPr>
            <a:cxnSpLocks/>
          </p:cNvCxnSpPr>
          <p:nvPr/>
        </p:nvCxnSpPr>
        <p:spPr>
          <a:xfrm flipH="1" flipV="1">
            <a:off x="3451782" y="3047379"/>
            <a:ext cx="5736210" cy="26160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C083D2C3-E063-7EF0-70C2-C93676A39D75}"/>
              </a:ext>
            </a:extLst>
          </p:cNvPr>
          <p:cNvSpPr txBox="1"/>
          <p:nvPr/>
        </p:nvSpPr>
        <p:spPr>
          <a:xfrm>
            <a:off x="9187992" y="4887474"/>
            <a:ext cx="2011837" cy="1200329"/>
          </a:xfrm>
          <a:prstGeom prst="rect">
            <a:avLst/>
          </a:prstGeom>
          <a:noFill/>
        </p:spPr>
        <p:txBody>
          <a:bodyPr wrap="square" rtlCol="0">
            <a:spAutoFit/>
          </a:bodyPr>
          <a:lstStyle/>
          <a:p>
            <a:r>
              <a:rPr lang="en-US" b="1" dirty="0"/>
              <a:t>NEPHRONS</a:t>
            </a:r>
          </a:p>
          <a:p>
            <a:pPr marL="285750" indent="-285750">
              <a:buFont typeface="Arial" panose="020B0604020202020204" pitchFamily="34" charset="0"/>
              <a:buChar char="•"/>
            </a:pPr>
            <a:r>
              <a:rPr lang="en-US" dirty="0"/>
              <a:t>Thickening of filtration membrane</a:t>
            </a:r>
          </a:p>
        </p:txBody>
      </p:sp>
    </p:spTree>
    <p:extLst>
      <p:ext uri="{BB962C8B-B14F-4D97-AF65-F5344CB8AC3E}">
        <p14:creationId xmlns:p14="http://schemas.microsoft.com/office/powerpoint/2010/main" val="330736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145C1-AF63-4ED2-C043-29899036F7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0887AF-6861-8FF3-29D7-1AA4A1914A05}"/>
              </a:ext>
            </a:extLst>
          </p:cNvPr>
          <p:cNvSpPr>
            <a:spLocks noGrp="1"/>
          </p:cNvSpPr>
          <p:nvPr>
            <p:ph type="title"/>
          </p:nvPr>
        </p:nvSpPr>
        <p:spPr>
          <a:xfrm>
            <a:off x="838200" y="2599278"/>
            <a:ext cx="10515600" cy="1325563"/>
          </a:xfrm>
        </p:spPr>
        <p:txBody>
          <a:bodyPr/>
          <a:lstStyle/>
          <a:p>
            <a:pPr algn="ctr"/>
            <a:r>
              <a:rPr lang="en-US" dirty="0"/>
              <a:t>Endocrine system</a:t>
            </a:r>
          </a:p>
        </p:txBody>
      </p:sp>
    </p:spTree>
    <p:extLst>
      <p:ext uri="{BB962C8B-B14F-4D97-AF65-F5344CB8AC3E}">
        <p14:creationId xmlns:p14="http://schemas.microsoft.com/office/powerpoint/2010/main" val="3708821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01476-D761-0FCE-EE7C-8349B4E007C4}"/>
              </a:ext>
            </a:extLst>
          </p:cNvPr>
          <p:cNvSpPr>
            <a:spLocks noGrp="1"/>
          </p:cNvSpPr>
          <p:nvPr>
            <p:ph type="title"/>
          </p:nvPr>
        </p:nvSpPr>
        <p:spPr/>
        <p:txBody>
          <a:bodyPr/>
          <a:lstStyle/>
          <a:p>
            <a:r>
              <a:rPr lang="en-US" dirty="0"/>
              <a:t> </a:t>
            </a:r>
          </a:p>
        </p:txBody>
      </p:sp>
      <p:sp>
        <p:nvSpPr>
          <p:cNvPr id="4" name="Content Placeholder 3">
            <a:extLst>
              <a:ext uri="{FF2B5EF4-FFF2-40B4-BE49-F238E27FC236}">
                <a16:creationId xmlns:a16="http://schemas.microsoft.com/office/drawing/2014/main" id="{9B605EC0-6AC5-3E34-258D-3158BFAE5220}"/>
              </a:ext>
            </a:extLst>
          </p:cNvPr>
          <p:cNvSpPr>
            <a:spLocks noGrp="1"/>
          </p:cNvSpPr>
          <p:nvPr>
            <p:ph idx="1"/>
          </p:nvPr>
        </p:nvSpPr>
        <p:spPr>
          <a:xfrm>
            <a:off x="423421" y="1730375"/>
            <a:ext cx="10515600" cy="4351338"/>
          </a:xfrm>
        </p:spPr>
        <p:txBody>
          <a:bodyPr/>
          <a:lstStyle/>
          <a:p>
            <a:pPr marL="0" indent="0">
              <a:buNone/>
            </a:pPr>
            <a:r>
              <a:rPr lang="en-US" dirty="0"/>
              <a:t> </a:t>
            </a:r>
          </a:p>
        </p:txBody>
      </p:sp>
      <p:pic>
        <p:nvPicPr>
          <p:cNvPr id="13314" name="Picture 2">
            <a:extLst>
              <a:ext uri="{FF2B5EF4-FFF2-40B4-BE49-F238E27FC236}">
                <a16:creationId xmlns:a16="http://schemas.microsoft.com/office/drawing/2014/main" id="{5BF65272-3997-7D2B-A32A-A03383F92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8665" y="388143"/>
            <a:ext cx="5212897" cy="608171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0EB8D24D-1CB1-4163-11D6-DBBE7967E0A3}"/>
              </a:ext>
            </a:extLst>
          </p:cNvPr>
          <p:cNvCxnSpPr/>
          <p:nvPr/>
        </p:nvCxnSpPr>
        <p:spPr>
          <a:xfrm>
            <a:off x="2950590" y="1027906"/>
            <a:ext cx="1743958" cy="22585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AC0128BF-F6AD-C593-CF52-41675ACEEC53}"/>
              </a:ext>
            </a:extLst>
          </p:cNvPr>
          <p:cNvSpPr txBox="1"/>
          <p:nvPr/>
        </p:nvSpPr>
        <p:spPr>
          <a:xfrm>
            <a:off x="1078975" y="540670"/>
            <a:ext cx="201183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Decrease in response to stress </a:t>
            </a:r>
          </a:p>
          <a:p>
            <a:endParaRPr lang="en-US" dirty="0"/>
          </a:p>
        </p:txBody>
      </p:sp>
    </p:spTree>
    <p:extLst>
      <p:ext uri="{BB962C8B-B14F-4D97-AF65-F5344CB8AC3E}">
        <p14:creationId xmlns:p14="http://schemas.microsoft.com/office/powerpoint/2010/main" val="755347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0275D4-AFA7-C6EE-B761-32F7B551F4FA}"/>
              </a:ext>
            </a:extLst>
          </p:cNvPr>
          <p:cNvSpPr>
            <a:spLocks noGrp="1"/>
          </p:cNvSpPr>
          <p:nvPr>
            <p:ph type="title"/>
          </p:nvPr>
        </p:nvSpPr>
        <p:spPr>
          <a:xfrm>
            <a:off x="838200" y="2766218"/>
            <a:ext cx="10515600" cy="1325563"/>
          </a:xfrm>
        </p:spPr>
        <p:txBody>
          <a:bodyPr/>
          <a:lstStyle/>
          <a:p>
            <a:pPr algn="ctr"/>
            <a:r>
              <a:rPr lang="en-US" b="1" dirty="0"/>
              <a:t>Case Scenarios</a:t>
            </a:r>
          </a:p>
        </p:txBody>
      </p:sp>
    </p:spTree>
    <p:extLst>
      <p:ext uri="{BB962C8B-B14F-4D97-AF65-F5344CB8AC3E}">
        <p14:creationId xmlns:p14="http://schemas.microsoft.com/office/powerpoint/2010/main" val="145682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E2D7E-B373-BBDD-FFD6-32A9D76007B5}"/>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C3D711CE-9018-8849-CCDA-886D17B3680D}"/>
              </a:ext>
            </a:extLst>
          </p:cNvPr>
          <p:cNvSpPr>
            <a:spLocks noGrp="1"/>
          </p:cNvSpPr>
          <p:nvPr>
            <p:ph idx="1"/>
          </p:nvPr>
        </p:nvSpPr>
        <p:spPr/>
        <p:txBody>
          <a:bodyPr/>
          <a:lstStyle/>
          <a:p>
            <a:pPr marL="0" indent="0">
              <a:buNone/>
            </a:pPr>
            <a:r>
              <a:rPr lang="en-US" dirty="0"/>
              <a:t> </a:t>
            </a:r>
          </a:p>
        </p:txBody>
      </p:sp>
      <p:pic>
        <p:nvPicPr>
          <p:cNvPr id="4" name="Picture 3">
            <a:extLst>
              <a:ext uri="{FF2B5EF4-FFF2-40B4-BE49-F238E27FC236}">
                <a16:creationId xmlns:a16="http://schemas.microsoft.com/office/drawing/2014/main" id="{8B1391BE-276D-5F82-7216-F179E1963313}"/>
              </a:ext>
            </a:extLst>
          </p:cNvPr>
          <p:cNvPicPr>
            <a:picLocks noChangeAspect="1"/>
          </p:cNvPicPr>
          <p:nvPr/>
        </p:nvPicPr>
        <p:blipFill>
          <a:blip r:embed="rId2"/>
          <a:srcRect t="13205"/>
          <a:stretch>
            <a:fillRect/>
          </a:stretch>
        </p:blipFill>
        <p:spPr>
          <a:xfrm>
            <a:off x="1691522" y="1690688"/>
            <a:ext cx="8667378" cy="3955968"/>
          </a:xfrm>
          <a:prstGeom prst="rect">
            <a:avLst/>
          </a:prstGeom>
        </p:spPr>
      </p:pic>
      <p:cxnSp>
        <p:nvCxnSpPr>
          <p:cNvPr id="5" name="Straight Arrow Connector 4">
            <a:extLst>
              <a:ext uri="{FF2B5EF4-FFF2-40B4-BE49-F238E27FC236}">
                <a16:creationId xmlns:a16="http://schemas.microsoft.com/office/drawing/2014/main" id="{821434EF-4B26-01E5-1B00-F5DB14096D54}"/>
              </a:ext>
            </a:extLst>
          </p:cNvPr>
          <p:cNvCxnSpPr>
            <a:cxnSpLocks/>
          </p:cNvCxnSpPr>
          <p:nvPr/>
        </p:nvCxnSpPr>
        <p:spPr>
          <a:xfrm flipH="1">
            <a:off x="6759019" y="1866507"/>
            <a:ext cx="2969443" cy="21964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290B1707-C043-5ADA-054B-DA244D2D5441}"/>
              </a:ext>
            </a:extLst>
          </p:cNvPr>
          <p:cNvSpPr txBox="1"/>
          <p:nvPr/>
        </p:nvSpPr>
        <p:spPr>
          <a:xfrm>
            <a:off x="9728462" y="1090523"/>
            <a:ext cx="2011837" cy="1200329"/>
          </a:xfrm>
          <a:prstGeom prst="rect">
            <a:avLst/>
          </a:prstGeom>
          <a:noFill/>
        </p:spPr>
        <p:txBody>
          <a:bodyPr wrap="square" rtlCol="0">
            <a:spAutoFit/>
          </a:bodyPr>
          <a:lstStyle/>
          <a:p>
            <a:r>
              <a:rPr lang="en-US" b="1" dirty="0"/>
              <a:t>SECRETIONS</a:t>
            </a:r>
          </a:p>
          <a:p>
            <a:pPr marL="285750" indent="-285750">
              <a:buFont typeface="Arial" panose="020B0604020202020204" pitchFamily="34" charset="0"/>
              <a:buChar char="•"/>
            </a:pPr>
            <a:r>
              <a:rPr lang="en-US" dirty="0"/>
              <a:t>Decrease in T3 and T4 </a:t>
            </a:r>
          </a:p>
          <a:p>
            <a:endParaRPr lang="en-US" dirty="0"/>
          </a:p>
        </p:txBody>
      </p:sp>
    </p:spTree>
    <p:extLst>
      <p:ext uri="{BB962C8B-B14F-4D97-AF65-F5344CB8AC3E}">
        <p14:creationId xmlns:p14="http://schemas.microsoft.com/office/powerpoint/2010/main" val="3902628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FD1A-9E8F-01C5-9082-F79B7FC3CEC7}"/>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B106199B-FF38-7236-CC3A-96D27B7D448D}"/>
              </a:ext>
            </a:extLst>
          </p:cNvPr>
          <p:cNvSpPr>
            <a:spLocks noGrp="1"/>
          </p:cNvSpPr>
          <p:nvPr>
            <p:ph idx="1"/>
          </p:nvPr>
        </p:nvSpPr>
        <p:spPr/>
        <p:txBody>
          <a:bodyPr/>
          <a:lstStyle/>
          <a:p>
            <a:pPr marL="0" indent="0">
              <a:buNone/>
            </a:pPr>
            <a:r>
              <a:rPr lang="en-US" dirty="0"/>
              <a:t> </a:t>
            </a:r>
          </a:p>
        </p:txBody>
      </p:sp>
      <p:pic>
        <p:nvPicPr>
          <p:cNvPr id="4" name="Picture 3">
            <a:extLst>
              <a:ext uri="{FF2B5EF4-FFF2-40B4-BE49-F238E27FC236}">
                <a16:creationId xmlns:a16="http://schemas.microsoft.com/office/drawing/2014/main" id="{58836E20-0106-7E22-8CE7-C2C66B98C8D6}"/>
              </a:ext>
            </a:extLst>
          </p:cNvPr>
          <p:cNvPicPr>
            <a:picLocks noChangeAspect="1"/>
          </p:cNvPicPr>
          <p:nvPr/>
        </p:nvPicPr>
        <p:blipFill>
          <a:blip r:embed="rId2"/>
          <a:stretch>
            <a:fillRect/>
          </a:stretch>
        </p:blipFill>
        <p:spPr>
          <a:xfrm>
            <a:off x="2152208" y="1107068"/>
            <a:ext cx="7256037" cy="4643864"/>
          </a:xfrm>
          <a:prstGeom prst="rect">
            <a:avLst/>
          </a:prstGeom>
        </p:spPr>
      </p:pic>
      <p:sp>
        <p:nvSpPr>
          <p:cNvPr id="6" name="TextBox 5">
            <a:extLst>
              <a:ext uri="{FF2B5EF4-FFF2-40B4-BE49-F238E27FC236}">
                <a16:creationId xmlns:a16="http://schemas.microsoft.com/office/drawing/2014/main" id="{919E6DDE-2E27-5FF8-C5AB-1DB1BE61756A}"/>
              </a:ext>
            </a:extLst>
          </p:cNvPr>
          <p:cNvSpPr txBox="1"/>
          <p:nvPr/>
        </p:nvSpPr>
        <p:spPr>
          <a:xfrm>
            <a:off x="10180163" y="879483"/>
            <a:ext cx="2011837" cy="1477328"/>
          </a:xfrm>
          <a:prstGeom prst="rect">
            <a:avLst/>
          </a:prstGeom>
          <a:noFill/>
        </p:spPr>
        <p:txBody>
          <a:bodyPr wrap="square" rtlCol="0">
            <a:spAutoFit/>
          </a:bodyPr>
          <a:lstStyle/>
          <a:p>
            <a:r>
              <a:rPr lang="en-US" b="1" dirty="0"/>
              <a:t>MUSCLE MASS</a:t>
            </a:r>
          </a:p>
          <a:p>
            <a:r>
              <a:rPr lang="en-US" dirty="0"/>
              <a:t>Decrease in muscle mass due to decrease in GH</a:t>
            </a:r>
          </a:p>
          <a:p>
            <a:endParaRPr lang="en-US" dirty="0"/>
          </a:p>
        </p:txBody>
      </p:sp>
      <p:cxnSp>
        <p:nvCxnSpPr>
          <p:cNvPr id="10" name="Connector: Elbow 9">
            <a:extLst>
              <a:ext uri="{FF2B5EF4-FFF2-40B4-BE49-F238E27FC236}">
                <a16:creationId xmlns:a16="http://schemas.microsoft.com/office/drawing/2014/main" id="{91D938DD-38F3-6667-6B53-64E9D3ACF06F}"/>
              </a:ext>
            </a:extLst>
          </p:cNvPr>
          <p:cNvCxnSpPr/>
          <p:nvPr/>
        </p:nvCxnSpPr>
        <p:spPr>
          <a:xfrm rot="10800000" flipV="1">
            <a:off x="8776648" y="1547117"/>
            <a:ext cx="1527143" cy="1347894"/>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61335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39EE-0BB5-E542-3233-D5243B13B8EA}"/>
              </a:ext>
            </a:extLst>
          </p:cNvPr>
          <p:cNvSpPr>
            <a:spLocks noGrp="1"/>
          </p:cNvSpPr>
          <p:nvPr>
            <p:ph type="title"/>
          </p:nvPr>
        </p:nvSpPr>
        <p:spPr>
          <a:xfrm>
            <a:off x="838200" y="2675731"/>
            <a:ext cx="10515600" cy="1325563"/>
          </a:xfrm>
        </p:spPr>
        <p:txBody>
          <a:bodyPr/>
          <a:lstStyle/>
          <a:p>
            <a:r>
              <a:rPr lang="en-US" dirty="0"/>
              <a:t>Menopausal changes in women</a:t>
            </a:r>
          </a:p>
        </p:txBody>
      </p:sp>
      <p:sp>
        <p:nvSpPr>
          <p:cNvPr id="3" name="Content Placeholder 2">
            <a:extLst>
              <a:ext uri="{FF2B5EF4-FFF2-40B4-BE49-F238E27FC236}">
                <a16:creationId xmlns:a16="http://schemas.microsoft.com/office/drawing/2014/main" id="{A5AD5274-8141-EB18-FD51-2D9FF9E6FEEB}"/>
              </a:ext>
            </a:extLst>
          </p:cNvPr>
          <p:cNvSpPr>
            <a:spLocks noGrp="1"/>
          </p:cNvSpPr>
          <p:nvPr>
            <p:ph idx="1"/>
          </p:nvPr>
        </p:nvSpPr>
        <p:spPr/>
        <p:txBody>
          <a:bodyPr/>
          <a:lstStyle/>
          <a:p>
            <a:pPr marL="0" indent="0">
              <a:buNone/>
            </a:pPr>
            <a:r>
              <a:rPr lang="en-US" dirty="0"/>
              <a:t> </a:t>
            </a:r>
          </a:p>
        </p:txBody>
      </p:sp>
    </p:spTree>
    <p:extLst>
      <p:ext uri="{BB962C8B-B14F-4D97-AF65-F5344CB8AC3E}">
        <p14:creationId xmlns:p14="http://schemas.microsoft.com/office/powerpoint/2010/main" val="3417867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D3871-ADC3-2E3E-A582-8EFA8BD36F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C36FD4-35F3-2A3D-58FD-1B0EF50A6267}"/>
              </a:ext>
            </a:extLst>
          </p:cNvPr>
          <p:cNvSpPr>
            <a:spLocks noGrp="1"/>
          </p:cNvSpPr>
          <p:nvPr>
            <p:ph type="title"/>
          </p:nvPr>
        </p:nvSpPr>
        <p:spPr>
          <a:xfrm>
            <a:off x="838200" y="2599278"/>
            <a:ext cx="10515600" cy="1325563"/>
          </a:xfrm>
        </p:spPr>
        <p:txBody>
          <a:bodyPr/>
          <a:lstStyle/>
          <a:p>
            <a:pPr algn="ctr"/>
            <a:r>
              <a:rPr lang="en-US" dirty="0"/>
              <a:t>Nervous system</a:t>
            </a:r>
          </a:p>
        </p:txBody>
      </p:sp>
    </p:spTree>
    <p:extLst>
      <p:ext uri="{BB962C8B-B14F-4D97-AF65-F5344CB8AC3E}">
        <p14:creationId xmlns:p14="http://schemas.microsoft.com/office/powerpoint/2010/main" val="14872986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AACD-475E-F960-82D9-C017838F7CA2}"/>
              </a:ext>
            </a:extLst>
          </p:cNvPr>
          <p:cNvSpPr>
            <a:spLocks noGrp="1"/>
          </p:cNvSpPr>
          <p:nvPr>
            <p:ph type="title"/>
          </p:nvPr>
        </p:nvSpPr>
        <p:spPr/>
        <p:txBody>
          <a:bodyPr/>
          <a:lstStyle/>
          <a:p>
            <a:r>
              <a:rPr lang="en-US" dirty="0"/>
              <a:t> </a:t>
            </a:r>
          </a:p>
        </p:txBody>
      </p:sp>
      <p:pic>
        <p:nvPicPr>
          <p:cNvPr id="15362" name="Picture 2" descr="Brain Atrophy - an overview | ScienceDirect Topics">
            <a:extLst>
              <a:ext uri="{FF2B5EF4-FFF2-40B4-BE49-F238E27FC236}">
                <a16:creationId xmlns:a16="http://schemas.microsoft.com/office/drawing/2014/main" id="{63018C60-39BF-ADBA-D873-65C55C1F72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216" y="628650"/>
            <a:ext cx="6057900" cy="280035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78D26949-67C7-8C13-D931-E02A12F3E1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9429" y="419329"/>
            <a:ext cx="4810125" cy="62960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497A4D9-F93A-0E00-06B6-3955400A5F13}"/>
              </a:ext>
            </a:extLst>
          </p:cNvPr>
          <p:cNvSpPr txBox="1"/>
          <p:nvPr/>
        </p:nvSpPr>
        <p:spPr>
          <a:xfrm>
            <a:off x="1162248" y="5075490"/>
            <a:ext cx="5059836" cy="276999"/>
          </a:xfrm>
          <a:prstGeom prst="rect">
            <a:avLst/>
          </a:prstGeom>
          <a:noFill/>
        </p:spPr>
        <p:txBody>
          <a:bodyPr wrap="square">
            <a:spAutoFit/>
          </a:bodyPr>
          <a:lstStyle/>
          <a:p>
            <a:pPr algn="ctr"/>
            <a:r>
              <a:rPr lang="en-US" sz="1200" dirty="0"/>
              <a:t>Ref: https://doi.org/10.3389/fmech.2021.705653</a:t>
            </a:r>
          </a:p>
        </p:txBody>
      </p:sp>
    </p:spTree>
    <p:extLst>
      <p:ext uri="{BB962C8B-B14F-4D97-AF65-F5344CB8AC3E}">
        <p14:creationId xmlns:p14="http://schemas.microsoft.com/office/powerpoint/2010/main" val="1434368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EDF9B5-6950-7550-0A1F-B319913B327D}"/>
              </a:ext>
            </a:extLst>
          </p:cNvPr>
          <p:cNvSpPr>
            <a:spLocks noGrp="1"/>
          </p:cNvSpPr>
          <p:nvPr>
            <p:ph type="title"/>
          </p:nvPr>
        </p:nvSpPr>
        <p:spPr/>
        <p:txBody>
          <a:bodyPr/>
          <a:lstStyle/>
          <a:p>
            <a:r>
              <a:rPr lang="en-US" dirty="0"/>
              <a:t> </a:t>
            </a:r>
          </a:p>
        </p:txBody>
      </p:sp>
      <p:sp>
        <p:nvSpPr>
          <p:cNvPr id="4" name="Content Placeholder 3">
            <a:extLst>
              <a:ext uri="{FF2B5EF4-FFF2-40B4-BE49-F238E27FC236}">
                <a16:creationId xmlns:a16="http://schemas.microsoft.com/office/drawing/2014/main" id="{04A6CFBC-46FB-53E1-C112-D879483AC4B5}"/>
              </a:ext>
            </a:extLst>
          </p:cNvPr>
          <p:cNvSpPr>
            <a:spLocks noGrp="1"/>
          </p:cNvSpPr>
          <p:nvPr>
            <p:ph idx="1"/>
          </p:nvPr>
        </p:nvSpPr>
        <p:spPr/>
        <p:txBody>
          <a:bodyPr/>
          <a:lstStyle/>
          <a:p>
            <a:r>
              <a:rPr lang="en-US" dirty="0"/>
              <a:t>Impaired Temperature regulation</a:t>
            </a:r>
          </a:p>
          <a:p>
            <a:r>
              <a:rPr lang="en-US" dirty="0"/>
              <a:t>Postural Hypotension</a:t>
            </a:r>
          </a:p>
        </p:txBody>
      </p:sp>
    </p:spTree>
    <p:extLst>
      <p:ext uri="{BB962C8B-B14F-4D97-AF65-F5344CB8AC3E}">
        <p14:creationId xmlns:p14="http://schemas.microsoft.com/office/powerpoint/2010/main" val="3554804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73A5B-A247-04AB-BAE8-A62C03F217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F142E7-FF0A-B5DA-2A15-DCBED33DABE8}"/>
              </a:ext>
            </a:extLst>
          </p:cNvPr>
          <p:cNvSpPr>
            <a:spLocks noGrp="1"/>
          </p:cNvSpPr>
          <p:nvPr>
            <p:ph type="title"/>
          </p:nvPr>
        </p:nvSpPr>
        <p:spPr>
          <a:xfrm>
            <a:off x="838200" y="2599278"/>
            <a:ext cx="10515600" cy="1325563"/>
          </a:xfrm>
        </p:spPr>
        <p:txBody>
          <a:bodyPr/>
          <a:lstStyle/>
          <a:p>
            <a:pPr algn="ctr"/>
            <a:r>
              <a:rPr lang="en-US" dirty="0"/>
              <a:t>Special Senses</a:t>
            </a:r>
          </a:p>
        </p:txBody>
      </p:sp>
    </p:spTree>
    <p:extLst>
      <p:ext uri="{BB962C8B-B14F-4D97-AF65-F5344CB8AC3E}">
        <p14:creationId xmlns:p14="http://schemas.microsoft.com/office/powerpoint/2010/main" val="15911306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E3499E-8D86-0555-B863-C62D73DE5482}"/>
              </a:ext>
            </a:extLst>
          </p:cNvPr>
          <p:cNvSpPr>
            <a:spLocks noGrp="1"/>
          </p:cNvSpPr>
          <p:nvPr>
            <p:ph type="title"/>
          </p:nvPr>
        </p:nvSpPr>
        <p:spPr/>
        <p:txBody>
          <a:bodyPr/>
          <a:lstStyle/>
          <a:p>
            <a:r>
              <a:rPr lang="en-US" dirty="0"/>
              <a:t>Senile cataract</a:t>
            </a:r>
          </a:p>
        </p:txBody>
      </p:sp>
      <p:sp>
        <p:nvSpPr>
          <p:cNvPr id="4" name="Content Placeholder 3">
            <a:extLst>
              <a:ext uri="{FF2B5EF4-FFF2-40B4-BE49-F238E27FC236}">
                <a16:creationId xmlns:a16="http://schemas.microsoft.com/office/drawing/2014/main" id="{407B803F-37F2-4090-48D0-1B928C13E5C1}"/>
              </a:ext>
            </a:extLst>
          </p:cNvPr>
          <p:cNvSpPr>
            <a:spLocks noGrp="1"/>
          </p:cNvSpPr>
          <p:nvPr>
            <p:ph idx="1"/>
          </p:nvPr>
        </p:nvSpPr>
        <p:spPr/>
        <p:txBody>
          <a:bodyPr/>
          <a:lstStyle/>
          <a:p>
            <a:pPr marL="0" indent="0">
              <a:buNone/>
            </a:pPr>
            <a:r>
              <a:rPr lang="en-US" dirty="0"/>
              <a:t> </a:t>
            </a:r>
          </a:p>
        </p:txBody>
      </p:sp>
      <p:pic>
        <p:nvPicPr>
          <p:cNvPr id="18434" name="Picture 2" descr="Close Senile Cataract During Eye Examination Stock Photo 654614836 |  Shutterstock">
            <a:extLst>
              <a:ext uri="{FF2B5EF4-FFF2-40B4-BE49-F238E27FC236}">
                <a16:creationId xmlns:a16="http://schemas.microsoft.com/office/drawing/2014/main" id="{8310E879-A1DD-A71C-49FF-175DC01AD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1101" y="2086072"/>
            <a:ext cx="5012212" cy="3598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603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0F714-179D-904B-9454-FD2EAC4A9F8D}"/>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1D2930A6-9A99-A7FF-8696-9B693319C18E}"/>
              </a:ext>
            </a:extLst>
          </p:cNvPr>
          <p:cNvSpPr>
            <a:spLocks noGrp="1"/>
          </p:cNvSpPr>
          <p:nvPr>
            <p:ph idx="1"/>
          </p:nvPr>
        </p:nvSpPr>
        <p:spPr/>
        <p:txBody>
          <a:bodyPr/>
          <a:lstStyle/>
          <a:p>
            <a:pPr marL="0" indent="0">
              <a:buNone/>
            </a:pPr>
            <a:r>
              <a:rPr lang="en-US" dirty="0"/>
              <a:t> </a:t>
            </a:r>
          </a:p>
        </p:txBody>
      </p:sp>
      <p:pic>
        <p:nvPicPr>
          <p:cNvPr id="19458" name="Picture 2" descr="Presbyopia Treatment Near Me, Assil Gaur Eye Institute Los Angeles">
            <a:extLst>
              <a:ext uri="{FF2B5EF4-FFF2-40B4-BE49-F238E27FC236}">
                <a16:creationId xmlns:a16="http://schemas.microsoft.com/office/drawing/2014/main" id="{D8BC9D8F-563D-F0ED-EDA9-41744ECB10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3889" y="1562002"/>
            <a:ext cx="4982550" cy="402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6513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666E7-1DE0-9B8F-3507-98C9F0DAAE4C}"/>
              </a:ext>
            </a:extLst>
          </p:cNvPr>
          <p:cNvSpPr>
            <a:spLocks noGrp="1"/>
          </p:cNvSpPr>
          <p:nvPr>
            <p:ph type="title"/>
          </p:nvPr>
        </p:nvSpPr>
        <p:spPr/>
        <p:txBody>
          <a:bodyPr/>
          <a:lstStyle/>
          <a:p>
            <a:r>
              <a:rPr lang="en-US" dirty="0"/>
              <a:t>Intra Ocular Pressure rises</a:t>
            </a:r>
          </a:p>
        </p:txBody>
      </p:sp>
      <p:sp>
        <p:nvSpPr>
          <p:cNvPr id="3" name="Content Placeholder 2">
            <a:extLst>
              <a:ext uri="{FF2B5EF4-FFF2-40B4-BE49-F238E27FC236}">
                <a16:creationId xmlns:a16="http://schemas.microsoft.com/office/drawing/2014/main" id="{B3A46F17-FD52-6B87-7601-6D94BC8DC6A4}"/>
              </a:ext>
            </a:extLst>
          </p:cNvPr>
          <p:cNvSpPr>
            <a:spLocks noGrp="1"/>
          </p:cNvSpPr>
          <p:nvPr>
            <p:ph idx="1"/>
          </p:nvPr>
        </p:nvSpPr>
        <p:spPr/>
        <p:txBody>
          <a:bodyPr/>
          <a:lstStyle/>
          <a:p>
            <a:pPr marL="0" indent="0">
              <a:buNone/>
            </a:pPr>
            <a:r>
              <a:rPr lang="en-US" dirty="0"/>
              <a:t> </a:t>
            </a:r>
          </a:p>
        </p:txBody>
      </p:sp>
      <p:pic>
        <p:nvPicPr>
          <p:cNvPr id="1026" name="Picture 2" descr="Comprehensive Guide to Understanding Glaucoma | Glaucoma">
            <a:extLst>
              <a:ext uri="{FF2B5EF4-FFF2-40B4-BE49-F238E27FC236}">
                <a16:creationId xmlns:a16="http://schemas.microsoft.com/office/drawing/2014/main" id="{35891106-3B07-10BD-071B-CE79C5226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9199" y="2255656"/>
            <a:ext cx="5190339" cy="3921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449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13EA7C-0D67-4E73-1BC7-BFC46336CCE3}"/>
              </a:ext>
            </a:extLst>
          </p:cNvPr>
          <p:cNvSpPr>
            <a:spLocks noGrp="1"/>
          </p:cNvSpPr>
          <p:nvPr>
            <p:ph type="title"/>
          </p:nvPr>
        </p:nvSpPr>
        <p:spPr/>
        <p:txBody>
          <a:bodyPr/>
          <a:lstStyle/>
          <a:p>
            <a:r>
              <a:rPr lang="en-US" dirty="0"/>
              <a:t> </a:t>
            </a:r>
          </a:p>
        </p:txBody>
      </p:sp>
      <p:sp>
        <p:nvSpPr>
          <p:cNvPr id="4" name="Content Placeholder 3">
            <a:extLst>
              <a:ext uri="{FF2B5EF4-FFF2-40B4-BE49-F238E27FC236}">
                <a16:creationId xmlns:a16="http://schemas.microsoft.com/office/drawing/2014/main" id="{29855A11-2358-3468-653A-97B1F4519E71}"/>
              </a:ext>
            </a:extLst>
          </p:cNvPr>
          <p:cNvSpPr>
            <a:spLocks noGrp="1"/>
          </p:cNvSpPr>
          <p:nvPr>
            <p:ph idx="1"/>
          </p:nvPr>
        </p:nvSpPr>
        <p:spPr>
          <a:xfrm>
            <a:off x="838200" y="1253331"/>
            <a:ext cx="10515600" cy="4351338"/>
          </a:xfrm>
        </p:spPr>
        <p:txBody>
          <a:bodyPr>
            <a:normAutofit/>
          </a:bodyPr>
          <a:lstStyle/>
          <a:p>
            <a:pPr marL="0" indent="0">
              <a:buNone/>
            </a:pPr>
            <a:r>
              <a:rPr lang="en-US" b="1" dirty="0"/>
              <a:t>Case 1:</a:t>
            </a:r>
          </a:p>
          <a:p>
            <a:pPr marL="0" indent="0">
              <a:buNone/>
            </a:pPr>
            <a:r>
              <a:rPr lang="en-US" dirty="0"/>
              <a:t>A 72-year-old retired teacher presented with complaints of gradual forgetfulness and increasing difficulty in recalling recent events. Over the past year, his family noted that his response time has slowed and his walking pace has become more deliberate. On examination, he was found to have mild tremors and a slightly stooped posture. His long-term memory remained intact, but his reaction time was reduced compared to previous years.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8154604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C25E8-62ED-A1EB-1112-956784567756}"/>
              </a:ext>
            </a:extLst>
          </p:cNvPr>
          <p:cNvSpPr>
            <a:spLocks noGrp="1"/>
          </p:cNvSpPr>
          <p:nvPr>
            <p:ph type="title"/>
          </p:nvPr>
        </p:nvSpPr>
        <p:spPr/>
        <p:txBody>
          <a:bodyPr/>
          <a:lstStyle/>
          <a:p>
            <a:r>
              <a:rPr lang="en-US" dirty="0" err="1"/>
              <a:t>Presbyacusis</a:t>
            </a:r>
            <a:endParaRPr lang="en-US" dirty="0"/>
          </a:p>
        </p:txBody>
      </p:sp>
      <p:pic>
        <p:nvPicPr>
          <p:cNvPr id="4" name="Content Placeholder 3">
            <a:extLst>
              <a:ext uri="{FF2B5EF4-FFF2-40B4-BE49-F238E27FC236}">
                <a16:creationId xmlns:a16="http://schemas.microsoft.com/office/drawing/2014/main" id="{89F78ABF-536E-1599-C5B7-40B9BA192F81}"/>
              </a:ext>
            </a:extLst>
          </p:cNvPr>
          <p:cNvPicPr>
            <a:picLocks noGrp="1" noChangeAspect="1"/>
          </p:cNvPicPr>
          <p:nvPr>
            <p:ph idx="1"/>
          </p:nvPr>
        </p:nvPicPr>
        <p:blipFill>
          <a:blip r:embed="rId2"/>
          <a:stretch>
            <a:fillRect/>
          </a:stretch>
        </p:blipFill>
        <p:spPr>
          <a:xfrm>
            <a:off x="2667050" y="1825625"/>
            <a:ext cx="6857900" cy="4351338"/>
          </a:xfrm>
          <a:prstGeom prst="rect">
            <a:avLst/>
          </a:prstGeom>
        </p:spPr>
      </p:pic>
      <p:cxnSp>
        <p:nvCxnSpPr>
          <p:cNvPr id="6" name="Straight Arrow Connector 5">
            <a:extLst>
              <a:ext uri="{FF2B5EF4-FFF2-40B4-BE49-F238E27FC236}">
                <a16:creationId xmlns:a16="http://schemas.microsoft.com/office/drawing/2014/main" id="{17DCB2E4-0DB5-E28C-6072-96CE045F191F}"/>
              </a:ext>
            </a:extLst>
          </p:cNvPr>
          <p:cNvCxnSpPr/>
          <p:nvPr/>
        </p:nvCxnSpPr>
        <p:spPr>
          <a:xfrm>
            <a:off x="2432116" y="3429000"/>
            <a:ext cx="3082565" cy="3417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B27C2E6E-6C54-0900-2583-80080BE35614}"/>
              </a:ext>
            </a:extLst>
          </p:cNvPr>
          <p:cNvSpPr txBox="1"/>
          <p:nvPr/>
        </p:nvSpPr>
        <p:spPr>
          <a:xfrm>
            <a:off x="952107" y="2828835"/>
            <a:ext cx="1564850" cy="1200329"/>
          </a:xfrm>
          <a:prstGeom prst="rect">
            <a:avLst/>
          </a:prstGeom>
          <a:noFill/>
          <a:ln>
            <a:solidFill>
              <a:schemeClr val="accent2"/>
            </a:solidFill>
          </a:ln>
        </p:spPr>
        <p:txBody>
          <a:bodyPr wrap="square" rtlCol="0">
            <a:spAutoFit/>
          </a:bodyPr>
          <a:lstStyle/>
          <a:p>
            <a:r>
              <a:rPr lang="en-US" dirty="0"/>
              <a:t>Loss of tympanic membrane elasticity</a:t>
            </a:r>
          </a:p>
        </p:txBody>
      </p:sp>
      <p:sp>
        <p:nvSpPr>
          <p:cNvPr id="8" name="TextBox 7">
            <a:extLst>
              <a:ext uri="{FF2B5EF4-FFF2-40B4-BE49-F238E27FC236}">
                <a16:creationId xmlns:a16="http://schemas.microsoft.com/office/drawing/2014/main" id="{445C1690-620F-84CD-D478-D1D3C3EFCEA5}"/>
              </a:ext>
            </a:extLst>
          </p:cNvPr>
          <p:cNvSpPr txBox="1"/>
          <p:nvPr/>
        </p:nvSpPr>
        <p:spPr>
          <a:xfrm>
            <a:off x="867266" y="4629329"/>
            <a:ext cx="1564850" cy="646331"/>
          </a:xfrm>
          <a:prstGeom prst="rect">
            <a:avLst/>
          </a:prstGeom>
          <a:noFill/>
          <a:ln>
            <a:solidFill>
              <a:schemeClr val="accent2"/>
            </a:solidFill>
          </a:ln>
        </p:spPr>
        <p:txBody>
          <a:bodyPr wrap="square" rtlCol="0">
            <a:spAutoFit/>
          </a:bodyPr>
          <a:lstStyle/>
          <a:p>
            <a:r>
              <a:rPr lang="en-US" dirty="0"/>
              <a:t>Rigid middle ear bones</a:t>
            </a:r>
          </a:p>
        </p:txBody>
      </p:sp>
      <p:cxnSp>
        <p:nvCxnSpPr>
          <p:cNvPr id="9" name="Straight Arrow Connector 8">
            <a:extLst>
              <a:ext uri="{FF2B5EF4-FFF2-40B4-BE49-F238E27FC236}">
                <a16:creationId xmlns:a16="http://schemas.microsoft.com/office/drawing/2014/main" id="{3D45AD47-FA46-BF47-E5C7-7DDFBA5734C7}"/>
              </a:ext>
            </a:extLst>
          </p:cNvPr>
          <p:cNvCxnSpPr>
            <a:cxnSpLocks/>
            <a:stCxn id="8" idx="3"/>
          </p:cNvCxnSpPr>
          <p:nvPr/>
        </p:nvCxnSpPr>
        <p:spPr>
          <a:xfrm flipV="1">
            <a:off x="2432116" y="3770722"/>
            <a:ext cx="3497344" cy="11817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C89F1B59-3947-2AB2-D6C5-682D63741B0C}"/>
              </a:ext>
            </a:extLst>
          </p:cNvPr>
          <p:cNvSpPr txBox="1"/>
          <p:nvPr/>
        </p:nvSpPr>
        <p:spPr>
          <a:xfrm>
            <a:off x="10116532" y="2302505"/>
            <a:ext cx="1564850" cy="646331"/>
          </a:xfrm>
          <a:prstGeom prst="rect">
            <a:avLst/>
          </a:prstGeom>
          <a:noFill/>
          <a:ln>
            <a:solidFill>
              <a:schemeClr val="accent2"/>
            </a:solidFill>
          </a:ln>
        </p:spPr>
        <p:txBody>
          <a:bodyPr wrap="square" rtlCol="0">
            <a:spAutoFit/>
          </a:bodyPr>
          <a:lstStyle/>
          <a:p>
            <a:r>
              <a:rPr lang="en-US" dirty="0"/>
              <a:t>Loss of Hair cells</a:t>
            </a:r>
          </a:p>
        </p:txBody>
      </p:sp>
      <p:sp>
        <p:nvSpPr>
          <p:cNvPr id="14" name="TextBox 13">
            <a:extLst>
              <a:ext uri="{FF2B5EF4-FFF2-40B4-BE49-F238E27FC236}">
                <a16:creationId xmlns:a16="http://schemas.microsoft.com/office/drawing/2014/main" id="{8DE76C72-BD13-B96C-521A-C63CD5FC54B7}"/>
              </a:ext>
            </a:extLst>
          </p:cNvPr>
          <p:cNvSpPr txBox="1"/>
          <p:nvPr/>
        </p:nvSpPr>
        <p:spPr>
          <a:xfrm>
            <a:off x="10239081" y="1254101"/>
            <a:ext cx="1751814" cy="369332"/>
          </a:xfrm>
          <a:prstGeom prst="rect">
            <a:avLst/>
          </a:prstGeom>
          <a:noFill/>
          <a:ln>
            <a:solidFill>
              <a:schemeClr val="accent2"/>
            </a:solidFill>
          </a:ln>
        </p:spPr>
        <p:txBody>
          <a:bodyPr wrap="square" rtlCol="0">
            <a:spAutoFit/>
          </a:bodyPr>
          <a:lstStyle/>
          <a:p>
            <a:r>
              <a:rPr lang="en-US" dirty="0"/>
              <a:t>Loss of Neurons</a:t>
            </a:r>
          </a:p>
        </p:txBody>
      </p:sp>
      <p:cxnSp>
        <p:nvCxnSpPr>
          <p:cNvPr id="15" name="Straight Arrow Connector 14">
            <a:extLst>
              <a:ext uri="{FF2B5EF4-FFF2-40B4-BE49-F238E27FC236}">
                <a16:creationId xmlns:a16="http://schemas.microsoft.com/office/drawing/2014/main" id="{B5BDC249-CF79-7C3A-E9A7-CCEDEDDB94C7}"/>
              </a:ext>
            </a:extLst>
          </p:cNvPr>
          <p:cNvCxnSpPr>
            <a:cxnSpLocks/>
            <a:stCxn id="13" idx="1"/>
          </p:cNvCxnSpPr>
          <p:nvPr/>
        </p:nvCxnSpPr>
        <p:spPr>
          <a:xfrm flipH="1">
            <a:off x="6994690" y="2625671"/>
            <a:ext cx="3121842" cy="9557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D9473015-7925-9DAE-4AB7-DD5B3663A8C4}"/>
              </a:ext>
            </a:extLst>
          </p:cNvPr>
          <p:cNvCxnSpPr>
            <a:cxnSpLocks/>
          </p:cNvCxnSpPr>
          <p:nvPr/>
        </p:nvCxnSpPr>
        <p:spPr>
          <a:xfrm flipH="1">
            <a:off x="6862713" y="1490490"/>
            <a:ext cx="3376368" cy="18659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130009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4DFFF-F1C5-E088-7924-AC0811832E33}"/>
              </a:ext>
            </a:extLst>
          </p:cNvPr>
          <p:cNvSpPr>
            <a:spLocks noGrp="1"/>
          </p:cNvSpPr>
          <p:nvPr>
            <p:ph type="title"/>
          </p:nvPr>
        </p:nvSpPr>
        <p:spPr>
          <a:xfrm>
            <a:off x="838200" y="2766218"/>
            <a:ext cx="10515600" cy="1325563"/>
          </a:xfrm>
        </p:spPr>
        <p:txBody>
          <a:bodyPr/>
          <a:lstStyle/>
          <a:p>
            <a:pPr algn="ctr"/>
            <a:r>
              <a:rPr lang="en-US" dirty="0"/>
              <a:t>Theories of ageing</a:t>
            </a:r>
          </a:p>
        </p:txBody>
      </p:sp>
      <p:sp>
        <p:nvSpPr>
          <p:cNvPr id="3" name="Content Placeholder 2">
            <a:extLst>
              <a:ext uri="{FF2B5EF4-FFF2-40B4-BE49-F238E27FC236}">
                <a16:creationId xmlns:a16="http://schemas.microsoft.com/office/drawing/2014/main" id="{042EF219-9806-7C4A-C6CF-FCA2343D750C}"/>
              </a:ext>
            </a:extLst>
          </p:cNvPr>
          <p:cNvSpPr>
            <a:spLocks noGrp="1"/>
          </p:cNvSpPr>
          <p:nvPr>
            <p:ph idx="1"/>
          </p:nvPr>
        </p:nvSpPr>
        <p:spPr/>
        <p:txBody>
          <a:bodyPr/>
          <a:lstStyle/>
          <a:p>
            <a:pPr marL="0" indent="0">
              <a:buNone/>
            </a:pPr>
            <a:r>
              <a:rPr lang="en-US" dirty="0"/>
              <a:t> </a:t>
            </a:r>
          </a:p>
        </p:txBody>
      </p:sp>
    </p:spTree>
    <p:extLst>
      <p:ext uri="{BB962C8B-B14F-4D97-AF65-F5344CB8AC3E}">
        <p14:creationId xmlns:p14="http://schemas.microsoft.com/office/powerpoint/2010/main" val="1118966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A10B-28C8-A155-4FA9-18C03448FDE2}"/>
              </a:ext>
            </a:extLst>
          </p:cNvPr>
          <p:cNvSpPr>
            <a:spLocks noGrp="1"/>
          </p:cNvSpPr>
          <p:nvPr>
            <p:ph type="title"/>
          </p:nvPr>
        </p:nvSpPr>
        <p:spPr/>
        <p:txBody>
          <a:bodyPr/>
          <a:lstStyle/>
          <a:p>
            <a:endParaRPr lang="en-US" dirty="0"/>
          </a:p>
        </p:txBody>
      </p:sp>
      <p:graphicFrame>
        <p:nvGraphicFramePr>
          <p:cNvPr id="5" name="Content Placeholder 4">
            <a:extLst>
              <a:ext uri="{FF2B5EF4-FFF2-40B4-BE49-F238E27FC236}">
                <a16:creationId xmlns:a16="http://schemas.microsoft.com/office/drawing/2014/main" id="{252DD9EA-4A5D-4ACC-7CBB-6B95B24F0D0E}"/>
              </a:ext>
            </a:extLst>
          </p:cNvPr>
          <p:cNvGraphicFramePr>
            <a:graphicFrameLocks noGrp="1"/>
          </p:cNvGraphicFramePr>
          <p:nvPr>
            <p:ph idx="1"/>
            <p:extLst>
              <p:ext uri="{D42A27DB-BD31-4B8C-83A1-F6EECF244321}">
                <p14:modId xmlns:p14="http://schemas.microsoft.com/office/powerpoint/2010/main" val="1476461576"/>
              </p:ext>
            </p:extLst>
          </p:nvPr>
        </p:nvGraphicFramePr>
        <p:xfrm>
          <a:off x="366860" y="149860"/>
          <a:ext cx="11237536" cy="6558280"/>
        </p:xfrm>
        <a:graphic>
          <a:graphicData uri="http://schemas.openxmlformats.org/drawingml/2006/table">
            <a:tbl>
              <a:tblPr firstRow="1" bandRow="1">
                <a:tableStyleId>{5C22544A-7EE6-4342-B048-85BDC9FD1C3A}</a:tableStyleId>
              </a:tblPr>
              <a:tblGrid>
                <a:gridCol w="2809384">
                  <a:extLst>
                    <a:ext uri="{9D8B030D-6E8A-4147-A177-3AD203B41FA5}">
                      <a16:colId xmlns:a16="http://schemas.microsoft.com/office/drawing/2014/main" val="1936414423"/>
                    </a:ext>
                  </a:extLst>
                </a:gridCol>
                <a:gridCol w="2809384">
                  <a:extLst>
                    <a:ext uri="{9D8B030D-6E8A-4147-A177-3AD203B41FA5}">
                      <a16:colId xmlns:a16="http://schemas.microsoft.com/office/drawing/2014/main" val="1648494420"/>
                    </a:ext>
                  </a:extLst>
                </a:gridCol>
                <a:gridCol w="2809384">
                  <a:extLst>
                    <a:ext uri="{9D8B030D-6E8A-4147-A177-3AD203B41FA5}">
                      <a16:colId xmlns:a16="http://schemas.microsoft.com/office/drawing/2014/main" val="2355278567"/>
                    </a:ext>
                  </a:extLst>
                </a:gridCol>
                <a:gridCol w="2809384">
                  <a:extLst>
                    <a:ext uri="{9D8B030D-6E8A-4147-A177-3AD203B41FA5}">
                      <a16:colId xmlns:a16="http://schemas.microsoft.com/office/drawing/2014/main" val="1042335996"/>
                    </a:ext>
                  </a:extLst>
                </a:gridCol>
              </a:tblGrid>
              <a:tr h="370840">
                <a:tc>
                  <a:txBody>
                    <a:bodyPr/>
                    <a:lstStyle/>
                    <a:p>
                      <a:pPr>
                        <a:buNone/>
                      </a:pPr>
                      <a:r>
                        <a:rPr lang="en-US" sz="1400" b="1" dirty="0"/>
                        <a:t>Theory</a:t>
                      </a:r>
                      <a:endParaRPr lang="en-US" sz="1400" dirty="0"/>
                    </a:p>
                  </a:txBody>
                  <a:tcPr anchor="ctr"/>
                </a:tc>
                <a:tc>
                  <a:txBody>
                    <a:bodyPr/>
                    <a:lstStyle/>
                    <a:p>
                      <a:pPr>
                        <a:buNone/>
                      </a:pPr>
                      <a:r>
                        <a:rPr lang="en-US" sz="1400" b="1" dirty="0"/>
                        <a:t>Scientist / Proponent</a:t>
                      </a:r>
                      <a:endParaRPr lang="en-US" sz="1400" dirty="0"/>
                    </a:p>
                  </a:txBody>
                  <a:tcPr anchor="ctr"/>
                </a:tc>
                <a:tc>
                  <a:txBody>
                    <a:bodyPr/>
                    <a:lstStyle/>
                    <a:p>
                      <a:pPr>
                        <a:buNone/>
                      </a:pPr>
                      <a:r>
                        <a:rPr lang="en-US" sz="1400" b="1"/>
                        <a:t>Content (Essence of the Theory)</a:t>
                      </a:r>
                      <a:endParaRPr lang="en-US" sz="1400"/>
                    </a:p>
                  </a:txBody>
                  <a:tcPr anchor="ctr"/>
                </a:tc>
                <a:tc>
                  <a:txBody>
                    <a:bodyPr/>
                    <a:lstStyle/>
                    <a:p>
                      <a:pPr>
                        <a:buNone/>
                      </a:pPr>
                      <a:r>
                        <a:rPr lang="en-US" sz="1400" b="1"/>
                        <a:t>Relevance to Ageing</a:t>
                      </a:r>
                      <a:endParaRPr lang="en-US" sz="1400"/>
                    </a:p>
                  </a:txBody>
                  <a:tcPr anchor="ctr"/>
                </a:tc>
                <a:extLst>
                  <a:ext uri="{0D108BD9-81ED-4DB2-BD59-A6C34878D82A}">
                    <a16:rowId xmlns:a16="http://schemas.microsoft.com/office/drawing/2014/main" val="3001073037"/>
                  </a:ext>
                </a:extLst>
              </a:tr>
              <a:tr h="370840">
                <a:tc>
                  <a:txBody>
                    <a:bodyPr/>
                    <a:lstStyle/>
                    <a:p>
                      <a:pPr>
                        <a:buNone/>
                      </a:pPr>
                      <a:r>
                        <a:rPr lang="en-US" sz="1400" b="1" dirty="0"/>
                        <a:t>Mutation Accumulation Theory</a:t>
                      </a:r>
                      <a:endParaRPr lang="en-US" sz="1400" dirty="0"/>
                    </a:p>
                  </a:txBody>
                  <a:tcPr anchor="ctr"/>
                </a:tc>
                <a:tc>
                  <a:txBody>
                    <a:bodyPr/>
                    <a:lstStyle/>
                    <a:p>
                      <a:pPr>
                        <a:buNone/>
                      </a:pPr>
                      <a:r>
                        <a:rPr lang="en-US" sz="1400"/>
                        <a:t>Peter Medawar (1952)</a:t>
                      </a:r>
                    </a:p>
                  </a:txBody>
                  <a:tcPr anchor="ctr"/>
                </a:tc>
                <a:tc>
                  <a:txBody>
                    <a:bodyPr/>
                    <a:lstStyle/>
                    <a:p>
                      <a:pPr>
                        <a:buNone/>
                      </a:pPr>
                      <a:r>
                        <a:rPr lang="en-US" sz="1400"/>
                        <a:t>Harmful mutations expressed later in life accumulate because natural selection is weaker after reproductive age.</a:t>
                      </a:r>
                    </a:p>
                  </a:txBody>
                  <a:tcPr anchor="ctr"/>
                </a:tc>
                <a:tc>
                  <a:txBody>
                    <a:bodyPr/>
                    <a:lstStyle/>
                    <a:p>
                      <a:pPr>
                        <a:buNone/>
                      </a:pPr>
                      <a:r>
                        <a:rPr lang="en-US" sz="1400"/>
                        <a:t>Explains why ageing-related diseases increase in later life (e.g., cancer, neurodegeneration).</a:t>
                      </a:r>
                    </a:p>
                  </a:txBody>
                  <a:tcPr anchor="ctr"/>
                </a:tc>
                <a:extLst>
                  <a:ext uri="{0D108BD9-81ED-4DB2-BD59-A6C34878D82A}">
                    <a16:rowId xmlns:a16="http://schemas.microsoft.com/office/drawing/2014/main" val="3657739367"/>
                  </a:ext>
                </a:extLst>
              </a:tr>
              <a:tr h="370840">
                <a:tc>
                  <a:txBody>
                    <a:bodyPr/>
                    <a:lstStyle/>
                    <a:p>
                      <a:pPr>
                        <a:buNone/>
                      </a:pPr>
                      <a:r>
                        <a:rPr lang="en-US" sz="1400" b="1"/>
                        <a:t>Antagonistic Pleiotropy Theory</a:t>
                      </a:r>
                      <a:endParaRPr lang="en-US" sz="1400"/>
                    </a:p>
                  </a:txBody>
                  <a:tcPr anchor="ctr"/>
                </a:tc>
                <a:tc>
                  <a:txBody>
                    <a:bodyPr/>
                    <a:lstStyle/>
                    <a:p>
                      <a:pPr>
                        <a:buNone/>
                      </a:pPr>
                      <a:r>
                        <a:rPr lang="en-US" sz="1400" dirty="0"/>
                        <a:t>George C. Williams (1957)</a:t>
                      </a:r>
                    </a:p>
                  </a:txBody>
                  <a:tcPr anchor="ctr"/>
                </a:tc>
                <a:tc>
                  <a:txBody>
                    <a:bodyPr/>
                    <a:lstStyle/>
                    <a:p>
                      <a:pPr>
                        <a:buNone/>
                      </a:pPr>
                      <a:r>
                        <a:rPr lang="en-US" sz="1400"/>
                        <a:t>Genes beneficial in early life (e.g., fertility, growth) may have harmful effects in later life (pleiotropy).</a:t>
                      </a:r>
                    </a:p>
                  </a:txBody>
                  <a:tcPr anchor="ctr"/>
                </a:tc>
                <a:tc>
                  <a:txBody>
                    <a:bodyPr/>
                    <a:lstStyle/>
                    <a:p>
                      <a:pPr>
                        <a:buNone/>
                      </a:pPr>
                      <a:r>
                        <a:rPr lang="en-US" sz="1400"/>
                        <a:t>Provides evolutionary explanation for trade-off between reproduction and longevity.</a:t>
                      </a:r>
                    </a:p>
                  </a:txBody>
                  <a:tcPr anchor="ctr"/>
                </a:tc>
                <a:extLst>
                  <a:ext uri="{0D108BD9-81ED-4DB2-BD59-A6C34878D82A}">
                    <a16:rowId xmlns:a16="http://schemas.microsoft.com/office/drawing/2014/main" val="2719787822"/>
                  </a:ext>
                </a:extLst>
              </a:tr>
              <a:tr h="370840">
                <a:tc>
                  <a:txBody>
                    <a:bodyPr/>
                    <a:lstStyle/>
                    <a:p>
                      <a:pPr>
                        <a:buNone/>
                      </a:pPr>
                      <a:r>
                        <a:rPr lang="en-US" sz="1400" b="1"/>
                        <a:t>Disposable Soma Theory</a:t>
                      </a:r>
                      <a:endParaRPr lang="en-US" sz="1400"/>
                    </a:p>
                  </a:txBody>
                  <a:tcPr anchor="ctr"/>
                </a:tc>
                <a:tc>
                  <a:txBody>
                    <a:bodyPr/>
                    <a:lstStyle/>
                    <a:p>
                      <a:pPr>
                        <a:buNone/>
                      </a:pPr>
                      <a:r>
                        <a:rPr lang="en-US" sz="1400" dirty="0"/>
                        <a:t>Thomas Kirkwood (1977)</a:t>
                      </a:r>
                    </a:p>
                  </a:txBody>
                  <a:tcPr anchor="ctr"/>
                </a:tc>
                <a:tc>
                  <a:txBody>
                    <a:bodyPr/>
                    <a:lstStyle/>
                    <a:p>
                      <a:pPr>
                        <a:buNone/>
                      </a:pPr>
                      <a:r>
                        <a:rPr lang="en-US" sz="1400"/>
                        <a:t>Organisms allocate limited energy between reproduction and repair. Less energy is invested in somatic maintenance → ageing.</a:t>
                      </a:r>
                    </a:p>
                  </a:txBody>
                  <a:tcPr anchor="ctr"/>
                </a:tc>
                <a:tc>
                  <a:txBody>
                    <a:bodyPr/>
                    <a:lstStyle/>
                    <a:p>
                      <a:pPr>
                        <a:buNone/>
                      </a:pPr>
                      <a:r>
                        <a:rPr lang="en-US" sz="1400"/>
                        <a:t>Explains why ageing is inevitable due to prioritization of reproduction over repair.</a:t>
                      </a:r>
                    </a:p>
                  </a:txBody>
                  <a:tcPr anchor="ctr"/>
                </a:tc>
                <a:extLst>
                  <a:ext uri="{0D108BD9-81ED-4DB2-BD59-A6C34878D82A}">
                    <a16:rowId xmlns:a16="http://schemas.microsoft.com/office/drawing/2014/main" val="282017231"/>
                  </a:ext>
                </a:extLst>
              </a:tr>
              <a:tr h="370840">
                <a:tc>
                  <a:txBody>
                    <a:bodyPr/>
                    <a:lstStyle/>
                    <a:p>
                      <a:pPr>
                        <a:buNone/>
                      </a:pPr>
                      <a:r>
                        <a:rPr lang="en-US" sz="1400" b="1"/>
                        <a:t>Nutrient Sensing Pathways</a:t>
                      </a:r>
                      <a:endParaRPr lang="en-US" sz="1400"/>
                    </a:p>
                  </a:txBody>
                  <a:tcPr anchor="ctr"/>
                </a:tc>
                <a:tc>
                  <a:txBody>
                    <a:bodyPr/>
                    <a:lstStyle/>
                    <a:p>
                      <a:pPr>
                        <a:buNone/>
                      </a:pPr>
                      <a:r>
                        <a:rPr lang="en-US" sz="1400" dirty="0"/>
                        <a:t>Cynthia Kenyon, Leonard Guarente (1990s)</a:t>
                      </a:r>
                    </a:p>
                  </a:txBody>
                  <a:tcPr anchor="ctr"/>
                </a:tc>
                <a:tc>
                  <a:txBody>
                    <a:bodyPr/>
                    <a:lstStyle/>
                    <a:p>
                      <a:pPr>
                        <a:buNone/>
                      </a:pPr>
                      <a:r>
                        <a:rPr lang="en-US" sz="1400"/>
                        <a:t>Caloric restriction and pathways like insulin/IGF-1, mTOR, sirtuins regulate lifespan.</a:t>
                      </a:r>
                    </a:p>
                  </a:txBody>
                  <a:tcPr anchor="ctr"/>
                </a:tc>
                <a:tc>
                  <a:txBody>
                    <a:bodyPr/>
                    <a:lstStyle/>
                    <a:p>
                      <a:pPr>
                        <a:buNone/>
                      </a:pPr>
                      <a:r>
                        <a:rPr lang="en-US" sz="1400" dirty="0"/>
                        <a:t>Links metabolism, diet, and molecular pathways to longevity. Basis for anti-ageing research.</a:t>
                      </a:r>
                    </a:p>
                  </a:txBody>
                  <a:tcPr anchor="ctr"/>
                </a:tc>
                <a:extLst>
                  <a:ext uri="{0D108BD9-81ED-4DB2-BD59-A6C34878D82A}">
                    <a16:rowId xmlns:a16="http://schemas.microsoft.com/office/drawing/2014/main" val="1418887366"/>
                  </a:ext>
                </a:extLst>
              </a:tr>
              <a:tr h="370840">
                <a:tc>
                  <a:txBody>
                    <a:bodyPr/>
                    <a:lstStyle/>
                    <a:p>
                      <a:pPr>
                        <a:buNone/>
                      </a:pPr>
                      <a:r>
                        <a:rPr lang="en-US" sz="1400" b="1"/>
                        <a:t>Rate of Living Theory</a:t>
                      </a:r>
                      <a:endParaRPr lang="en-US" sz="1400"/>
                    </a:p>
                  </a:txBody>
                  <a:tcPr anchor="ctr"/>
                </a:tc>
                <a:tc>
                  <a:txBody>
                    <a:bodyPr/>
                    <a:lstStyle/>
                    <a:p>
                      <a:pPr>
                        <a:buNone/>
                      </a:pPr>
                      <a:r>
                        <a:rPr lang="en-US" sz="1400" dirty="0"/>
                        <a:t>Raymond Pearl (1928)</a:t>
                      </a:r>
                    </a:p>
                  </a:txBody>
                  <a:tcPr anchor="ctr"/>
                </a:tc>
                <a:tc>
                  <a:txBody>
                    <a:bodyPr/>
                    <a:lstStyle/>
                    <a:p>
                      <a:pPr>
                        <a:buNone/>
                      </a:pPr>
                      <a:r>
                        <a:rPr lang="en-US" sz="1400"/>
                        <a:t>Lifespan inversely proportional to metabolic rate; faster metabolism → faster ageing.</a:t>
                      </a:r>
                    </a:p>
                  </a:txBody>
                  <a:tcPr anchor="ctr"/>
                </a:tc>
                <a:tc>
                  <a:txBody>
                    <a:bodyPr/>
                    <a:lstStyle/>
                    <a:p>
                      <a:pPr>
                        <a:buNone/>
                      </a:pPr>
                      <a:r>
                        <a:rPr lang="en-US" sz="1400" dirty="0"/>
                        <a:t>Historically important; partially true in some species but contradicted by data (e.g., birds live long despite high metabolism).</a:t>
                      </a:r>
                    </a:p>
                  </a:txBody>
                  <a:tcPr anchor="ctr"/>
                </a:tc>
                <a:extLst>
                  <a:ext uri="{0D108BD9-81ED-4DB2-BD59-A6C34878D82A}">
                    <a16:rowId xmlns:a16="http://schemas.microsoft.com/office/drawing/2014/main" val="652632771"/>
                  </a:ext>
                </a:extLst>
              </a:tr>
              <a:tr h="370840">
                <a:tc>
                  <a:txBody>
                    <a:bodyPr/>
                    <a:lstStyle/>
                    <a:p>
                      <a:pPr>
                        <a:buNone/>
                      </a:pPr>
                      <a:r>
                        <a:rPr lang="en-US" sz="1400" b="1"/>
                        <a:t>Error/Damage Theory – Free Radical Theory</a:t>
                      </a:r>
                      <a:endParaRPr lang="en-US" sz="1400"/>
                    </a:p>
                  </a:txBody>
                  <a:tcPr anchor="ctr"/>
                </a:tc>
                <a:tc>
                  <a:txBody>
                    <a:bodyPr/>
                    <a:lstStyle/>
                    <a:p>
                      <a:pPr>
                        <a:buNone/>
                      </a:pPr>
                      <a:r>
                        <a:rPr lang="en-US" sz="1400" dirty="0"/>
                        <a:t>Denham Harman (1956)</a:t>
                      </a:r>
                    </a:p>
                  </a:txBody>
                  <a:tcPr anchor="ctr"/>
                </a:tc>
                <a:tc>
                  <a:txBody>
                    <a:bodyPr/>
                    <a:lstStyle/>
                    <a:p>
                      <a:pPr>
                        <a:buNone/>
                      </a:pPr>
                      <a:r>
                        <a:rPr lang="en-US" sz="1400" dirty="0"/>
                        <a:t>Accumulation of oxidative damage from free radicals leads to cellular and molecular deterioration.</a:t>
                      </a:r>
                    </a:p>
                  </a:txBody>
                  <a:tcPr anchor="ctr"/>
                </a:tc>
                <a:tc>
                  <a:txBody>
                    <a:bodyPr/>
                    <a:lstStyle/>
                    <a:p>
                      <a:pPr>
                        <a:buNone/>
                      </a:pPr>
                      <a:r>
                        <a:rPr lang="en-US" sz="1400" dirty="0"/>
                        <a:t>Still widely studied; basis for antioxidant research and understanding of mitochondrial ageing.</a:t>
                      </a:r>
                    </a:p>
                  </a:txBody>
                  <a:tcPr anchor="ctr"/>
                </a:tc>
                <a:extLst>
                  <a:ext uri="{0D108BD9-81ED-4DB2-BD59-A6C34878D82A}">
                    <a16:rowId xmlns:a16="http://schemas.microsoft.com/office/drawing/2014/main" val="3712276026"/>
                  </a:ext>
                </a:extLst>
              </a:tr>
              <a:tr h="370840">
                <a:tc>
                  <a:txBody>
                    <a:bodyPr/>
                    <a:lstStyle/>
                    <a:p>
                      <a:pPr>
                        <a:buNone/>
                      </a:pPr>
                      <a:r>
                        <a:rPr lang="en-US" sz="1400" b="1"/>
                        <a:t>Hayflick Limit / Limited Cell Divisions</a:t>
                      </a:r>
                      <a:endParaRPr lang="en-US" sz="1400"/>
                    </a:p>
                  </a:txBody>
                  <a:tcPr anchor="ctr"/>
                </a:tc>
                <a:tc>
                  <a:txBody>
                    <a:bodyPr/>
                    <a:lstStyle/>
                    <a:p>
                      <a:pPr>
                        <a:buNone/>
                      </a:pPr>
                      <a:r>
                        <a:rPr lang="en-US" sz="1400"/>
                        <a:t>Leonard Hayflick (1961)</a:t>
                      </a:r>
                    </a:p>
                  </a:txBody>
                  <a:tcPr anchor="ctr"/>
                </a:tc>
                <a:tc>
                  <a:txBody>
                    <a:bodyPr/>
                    <a:lstStyle/>
                    <a:p>
                      <a:pPr>
                        <a:buNone/>
                      </a:pPr>
                      <a:r>
                        <a:rPr lang="en-US" sz="1400"/>
                        <a:t>Normal somatic cells can divide only ~50–70 times before entering senescence due to telomere shortening.</a:t>
                      </a:r>
                    </a:p>
                  </a:txBody>
                  <a:tcPr anchor="ctr"/>
                </a:tc>
                <a:tc>
                  <a:txBody>
                    <a:bodyPr/>
                    <a:lstStyle/>
                    <a:p>
                      <a:pPr>
                        <a:buNone/>
                      </a:pPr>
                      <a:r>
                        <a:rPr lang="en-US" sz="1400" dirty="0"/>
                        <a:t>Key concept in cellular ageing, cancer biology, regenerative medicine, and telomere research.</a:t>
                      </a:r>
                    </a:p>
                  </a:txBody>
                  <a:tcPr anchor="ctr"/>
                </a:tc>
                <a:extLst>
                  <a:ext uri="{0D108BD9-81ED-4DB2-BD59-A6C34878D82A}">
                    <a16:rowId xmlns:a16="http://schemas.microsoft.com/office/drawing/2014/main" val="4055710249"/>
                  </a:ext>
                </a:extLst>
              </a:tr>
            </a:tbl>
          </a:graphicData>
        </a:graphic>
      </p:graphicFrame>
    </p:spTree>
    <p:extLst>
      <p:ext uri="{BB962C8B-B14F-4D97-AF65-F5344CB8AC3E}">
        <p14:creationId xmlns:p14="http://schemas.microsoft.com/office/powerpoint/2010/main" val="1336482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B89D3-B902-7E6D-55CE-F13F6D196A96}"/>
              </a:ext>
            </a:extLst>
          </p:cNvPr>
          <p:cNvSpPr>
            <a:spLocks noGrp="1"/>
          </p:cNvSpPr>
          <p:nvPr>
            <p:ph type="title"/>
          </p:nvPr>
        </p:nvSpPr>
        <p:spPr/>
        <p:txBody>
          <a:bodyPr/>
          <a:lstStyle/>
          <a:p>
            <a:r>
              <a:rPr lang="en-US" dirty="0"/>
              <a:t>Nutrient sensing</a:t>
            </a:r>
          </a:p>
        </p:txBody>
      </p:sp>
      <p:sp>
        <p:nvSpPr>
          <p:cNvPr id="3" name="Content Placeholder 2">
            <a:extLst>
              <a:ext uri="{FF2B5EF4-FFF2-40B4-BE49-F238E27FC236}">
                <a16:creationId xmlns:a16="http://schemas.microsoft.com/office/drawing/2014/main" id="{3715C12A-C0F7-5469-9E2D-3701A31B72C7}"/>
              </a:ext>
            </a:extLst>
          </p:cNvPr>
          <p:cNvSpPr>
            <a:spLocks noGrp="1"/>
          </p:cNvSpPr>
          <p:nvPr>
            <p:ph idx="1"/>
          </p:nvPr>
        </p:nvSpPr>
        <p:spPr>
          <a:xfrm>
            <a:off x="574250" y="1929426"/>
            <a:ext cx="10515600" cy="4351338"/>
          </a:xfrm>
        </p:spPr>
        <p:txBody>
          <a:bodyPr/>
          <a:lstStyle/>
          <a:p>
            <a:pPr marL="0" indent="0">
              <a:buNone/>
            </a:pPr>
            <a:r>
              <a:rPr lang="en-US" dirty="0"/>
              <a:t> </a:t>
            </a:r>
          </a:p>
        </p:txBody>
      </p:sp>
      <p:sp>
        <p:nvSpPr>
          <p:cNvPr id="4" name="Rectangle 3">
            <a:extLst>
              <a:ext uri="{FF2B5EF4-FFF2-40B4-BE49-F238E27FC236}">
                <a16:creationId xmlns:a16="http://schemas.microsoft.com/office/drawing/2014/main" id="{2EEBB123-E902-D034-4D76-9DAD9F9DAA73}"/>
              </a:ext>
            </a:extLst>
          </p:cNvPr>
          <p:cNvSpPr/>
          <p:nvPr/>
        </p:nvSpPr>
        <p:spPr>
          <a:xfrm>
            <a:off x="2281286" y="1558713"/>
            <a:ext cx="1800520" cy="7414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Oxygen</a:t>
            </a:r>
          </a:p>
        </p:txBody>
      </p:sp>
      <p:sp>
        <p:nvSpPr>
          <p:cNvPr id="7" name="Rectangle 6">
            <a:extLst>
              <a:ext uri="{FF2B5EF4-FFF2-40B4-BE49-F238E27FC236}">
                <a16:creationId xmlns:a16="http://schemas.microsoft.com/office/drawing/2014/main" id="{B5486F13-8F5A-0342-9E52-4E905A30489D}"/>
              </a:ext>
            </a:extLst>
          </p:cNvPr>
          <p:cNvSpPr/>
          <p:nvPr/>
        </p:nvSpPr>
        <p:spPr>
          <a:xfrm>
            <a:off x="5017023" y="1187999"/>
            <a:ext cx="1939958" cy="7414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Nutrients (Glucose, AA, FAs)</a:t>
            </a:r>
          </a:p>
        </p:txBody>
      </p:sp>
      <p:sp>
        <p:nvSpPr>
          <p:cNvPr id="8" name="Rectangle 7">
            <a:extLst>
              <a:ext uri="{FF2B5EF4-FFF2-40B4-BE49-F238E27FC236}">
                <a16:creationId xmlns:a16="http://schemas.microsoft.com/office/drawing/2014/main" id="{746CE4E9-4BAD-4508-2AD9-6166689DD1B0}"/>
              </a:ext>
            </a:extLst>
          </p:cNvPr>
          <p:cNvSpPr/>
          <p:nvPr/>
        </p:nvSpPr>
        <p:spPr>
          <a:xfrm>
            <a:off x="7892198" y="1612098"/>
            <a:ext cx="2018516" cy="7414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Hormones and GF</a:t>
            </a:r>
          </a:p>
          <a:p>
            <a:pPr algn="ctr"/>
            <a:r>
              <a:rPr lang="en-US" dirty="0"/>
              <a:t>Insulin/ IGF</a:t>
            </a:r>
          </a:p>
        </p:txBody>
      </p:sp>
      <p:sp>
        <p:nvSpPr>
          <p:cNvPr id="9" name="Rectangle 8">
            <a:extLst>
              <a:ext uri="{FF2B5EF4-FFF2-40B4-BE49-F238E27FC236}">
                <a16:creationId xmlns:a16="http://schemas.microsoft.com/office/drawing/2014/main" id="{2F9E70C4-EE06-5E73-A1E3-9EAFCD3E9E0F}"/>
              </a:ext>
            </a:extLst>
          </p:cNvPr>
          <p:cNvSpPr/>
          <p:nvPr/>
        </p:nvSpPr>
        <p:spPr>
          <a:xfrm>
            <a:off x="5195740" y="3259867"/>
            <a:ext cx="1800520" cy="741427"/>
          </a:xfrm>
          <a:prstGeom prst="rect">
            <a:avLst/>
          </a:prstGeom>
          <a:ln>
            <a:solidFill>
              <a:schemeClr val="accent6">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TOR Kinase</a:t>
            </a:r>
          </a:p>
        </p:txBody>
      </p:sp>
      <p:cxnSp>
        <p:nvCxnSpPr>
          <p:cNvPr id="11" name="Straight Arrow Connector 10">
            <a:extLst>
              <a:ext uri="{FF2B5EF4-FFF2-40B4-BE49-F238E27FC236}">
                <a16:creationId xmlns:a16="http://schemas.microsoft.com/office/drawing/2014/main" id="{D7F91088-C7B4-2740-E607-6A18A1346A17}"/>
              </a:ext>
            </a:extLst>
          </p:cNvPr>
          <p:cNvCxnSpPr>
            <a:stCxn id="4" idx="2"/>
          </p:cNvCxnSpPr>
          <p:nvPr/>
        </p:nvCxnSpPr>
        <p:spPr>
          <a:xfrm>
            <a:off x="3181546" y="2300140"/>
            <a:ext cx="2014194" cy="959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95DDDDCD-7A35-24C8-F8BF-18003B9C3499}"/>
              </a:ext>
            </a:extLst>
          </p:cNvPr>
          <p:cNvCxnSpPr>
            <a:cxnSpLocks/>
            <a:endCxn id="9" idx="0"/>
          </p:cNvCxnSpPr>
          <p:nvPr/>
        </p:nvCxnSpPr>
        <p:spPr>
          <a:xfrm>
            <a:off x="6096000" y="1982811"/>
            <a:ext cx="0" cy="12770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E2205A34-CF3E-F339-A8D4-CEE3F5C82856}"/>
              </a:ext>
            </a:extLst>
          </p:cNvPr>
          <p:cNvCxnSpPr>
            <a:cxnSpLocks/>
            <a:stCxn id="8" idx="2"/>
            <a:endCxn id="9" idx="3"/>
          </p:cNvCxnSpPr>
          <p:nvPr/>
        </p:nvCxnSpPr>
        <p:spPr>
          <a:xfrm flipH="1">
            <a:off x="6996260" y="2353525"/>
            <a:ext cx="1905196" cy="12770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BB680504-750E-FDC5-7A61-331AE58B955B}"/>
              </a:ext>
            </a:extLst>
          </p:cNvPr>
          <p:cNvCxnSpPr>
            <a:cxnSpLocks/>
          </p:cNvCxnSpPr>
          <p:nvPr/>
        </p:nvCxnSpPr>
        <p:spPr>
          <a:xfrm>
            <a:off x="6096000" y="3995945"/>
            <a:ext cx="0" cy="11510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5274CAF7-3271-D569-D33E-0CDB85FFCC7C}"/>
              </a:ext>
            </a:extLst>
          </p:cNvPr>
          <p:cNvCxnSpPr/>
          <p:nvPr/>
        </p:nvCxnSpPr>
        <p:spPr>
          <a:xfrm>
            <a:off x="6096000" y="5147035"/>
            <a:ext cx="2014194" cy="959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A00A04AD-0DE3-DF87-2E27-FA0BD5F75E47}"/>
              </a:ext>
            </a:extLst>
          </p:cNvPr>
          <p:cNvCxnSpPr>
            <a:cxnSpLocks/>
          </p:cNvCxnSpPr>
          <p:nvPr/>
        </p:nvCxnSpPr>
        <p:spPr>
          <a:xfrm flipH="1">
            <a:off x="4383464" y="5147035"/>
            <a:ext cx="1712535" cy="9597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Rectangle 23">
            <a:extLst>
              <a:ext uri="{FF2B5EF4-FFF2-40B4-BE49-F238E27FC236}">
                <a16:creationId xmlns:a16="http://schemas.microsoft.com/office/drawing/2014/main" id="{08EF1CDE-AECB-7163-678B-8EDB6C9EAE90}"/>
              </a:ext>
            </a:extLst>
          </p:cNvPr>
          <p:cNvSpPr/>
          <p:nvPr/>
        </p:nvSpPr>
        <p:spPr>
          <a:xfrm>
            <a:off x="2582943" y="5778075"/>
            <a:ext cx="1800520" cy="741427"/>
          </a:xfrm>
          <a:prstGeom prst="rect">
            <a:avLst/>
          </a:prstGeom>
          <a:ln>
            <a:solidFill>
              <a:schemeClr val="accent6">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Cell Proliferation</a:t>
            </a:r>
          </a:p>
        </p:txBody>
      </p:sp>
      <p:sp>
        <p:nvSpPr>
          <p:cNvPr id="25" name="Rectangle 24">
            <a:extLst>
              <a:ext uri="{FF2B5EF4-FFF2-40B4-BE49-F238E27FC236}">
                <a16:creationId xmlns:a16="http://schemas.microsoft.com/office/drawing/2014/main" id="{7B3DB32B-0EED-2601-243D-B3A27F8B4491}"/>
              </a:ext>
            </a:extLst>
          </p:cNvPr>
          <p:cNvSpPr/>
          <p:nvPr/>
        </p:nvSpPr>
        <p:spPr>
          <a:xfrm>
            <a:off x="8110194" y="5792413"/>
            <a:ext cx="1800520" cy="741427"/>
          </a:xfrm>
          <a:prstGeom prst="rect">
            <a:avLst/>
          </a:prstGeom>
          <a:ln>
            <a:solidFill>
              <a:schemeClr val="accent6">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Cell metabolism</a:t>
            </a:r>
          </a:p>
        </p:txBody>
      </p:sp>
      <p:sp>
        <p:nvSpPr>
          <p:cNvPr id="26" name="Rectangle 25">
            <a:extLst>
              <a:ext uri="{FF2B5EF4-FFF2-40B4-BE49-F238E27FC236}">
                <a16:creationId xmlns:a16="http://schemas.microsoft.com/office/drawing/2014/main" id="{0E7D0731-BC6A-5EEC-061E-668ADC9F4387}"/>
              </a:ext>
            </a:extLst>
          </p:cNvPr>
          <p:cNvSpPr/>
          <p:nvPr/>
        </p:nvSpPr>
        <p:spPr>
          <a:xfrm>
            <a:off x="5195740" y="4219594"/>
            <a:ext cx="1800520" cy="741427"/>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Regulation of</a:t>
            </a:r>
          </a:p>
        </p:txBody>
      </p:sp>
    </p:spTree>
    <p:extLst>
      <p:ext uri="{BB962C8B-B14F-4D97-AF65-F5344CB8AC3E}">
        <p14:creationId xmlns:p14="http://schemas.microsoft.com/office/powerpoint/2010/main" val="21188434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AEBCA-A063-2D9E-4903-C76470B202AB}"/>
              </a:ext>
            </a:extLst>
          </p:cNvPr>
          <p:cNvSpPr>
            <a:spLocks noGrp="1"/>
          </p:cNvSpPr>
          <p:nvPr>
            <p:ph type="title"/>
          </p:nvPr>
        </p:nvSpPr>
        <p:spPr/>
        <p:txBody>
          <a:bodyPr/>
          <a:lstStyle/>
          <a:p>
            <a:r>
              <a:rPr lang="en-US" dirty="0"/>
              <a:t>Free radical theory</a:t>
            </a:r>
          </a:p>
        </p:txBody>
      </p:sp>
      <p:pic>
        <p:nvPicPr>
          <p:cNvPr id="21506" name="Picture 2" descr="See Saw Icon Vector Isolate">
            <a:extLst>
              <a:ext uri="{FF2B5EF4-FFF2-40B4-BE49-F238E27FC236}">
                <a16:creationId xmlns:a16="http://schemas.microsoft.com/office/drawing/2014/main" id="{BECCDB1A-DDDC-C58F-61D8-86BCF2746E2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791" t="9543" r="5507" b="19058"/>
          <a:stretch>
            <a:fillRect/>
          </a:stretch>
        </p:blipFill>
        <p:spPr bwMode="auto">
          <a:xfrm>
            <a:off x="4392743" y="2092749"/>
            <a:ext cx="3406513" cy="19042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92BAADE-87B2-D206-3D07-72598A85A2C5}"/>
              </a:ext>
            </a:extLst>
          </p:cNvPr>
          <p:cNvSpPr/>
          <p:nvPr/>
        </p:nvSpPr>
        <p:spPr>
          <a:xfrm>
            <a:off x="3836708" y="2394406"/>
            <a:ext cx="1800520" cy="741427"/>
          </a:xfrm>
          <a:prstGeom prst="rect">
            <a:avLst/>
          </a:prstGeom>
          <a:solidFill>
            <a:schemeClr val="accent6">
              <a:lumMod val="40000"/>
              <a:lumOff val="6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Antioxidants</a:t>
            </a:r>
          </a:p>
        </p:txBody>
      </p:sp>
      <p:sp>
        <p:nvSpPr>
          <p:cNvPr id="5" name="Rectangle 4">
            <a:extLst>
              <a:ext uri="{FF2B5EF4-FFF2-40B4-BE49-F238E27FC236}">
                <a16:creationId xmlns:a16="http://schemas.microsoft.com/office/drawing/2014/main" id="{4EA80590-9415-916E-03C1-AD8D03DEEF51}"/>
              </a:ext>
            </a:extLst>
          </p:cNvPr>
          <p:cNvSpPr/>
          <p:nvPr/>
        </p:nvSpPr>
        <p:spPr>
          <a:xfrm>
            <a:off x="6385087" y="2023692"/>
            <a:ext cx="1800520" cy="741427"/>
          </a:xfrm>
          <a:prstGeom prst="rect">
            <a:avLst/>
          </a:prstGeom>
          <a:solidFill>
            <a:schemeClr val="accent2">
              <a:lumMod val="60000"/>
              <a:lumOff val="40000"/>
            </a:schemeClr>
          </a:solid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Free radicals</a:t>
            </a:r>
          </a:p>
        </p:txBody>
      </p:sp>
      <p:cxnSp>
        <p:nvCxnSpPr>
          <p:cNvPr id="12" name="Straight Arrow Connector 11">
            <a:extLst>
              <a:ext uri="{FF2B5EF4-FFF2-40B4-BE49-F238E27FC236}">
                <a16:creationId xmlns:a16="http://schemas.microsoft.com/office/drawing/2014/main" id="{5D97DA20-4F91-D3E5-EBD8-7E640F1AF138}"/>
              </a:ext>
            </a:extLst>
          </p:cNvPr>
          <p:cNvCxnSpPr>
            <a:stCxn id="5" idx="2"/>
          </p:cNvCxnSpPr>
          <p:nvPr/>
        </p:nvCxnSpPr>
        <p:spPr>
          <a:xfrm>
            <a:off x="7285347" y="2765119"/>
            <a:ext cx="1877507" cy="12318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4B17B452-03A5-D540-C4D3-D16AD3159971}"/>
              </a:ext>
            </a:extLst>
          </p:cNvPr>
          <p:cNvSpPr txBox="1"/>
          <p:nvPr/>
        </p:nvSpPr>
        <p:spPr>
          <a:xfrm>
            <a:off x="8606672" y="4223208"/>
            <a:ext cx="2747128" cy="923330"/>
          </a:xfrm>
          <a:prstGeom prst="rect">
            <a:avLst/>
          </a:prstGeom>
          <a:noFill/>
        </p:spPr>
        <p:txBody>
          <a:bodyPr wrap="square" rtlCol="0">
            <a:spAutoFit/>
          </a:bodyPr>
          <a:lstStyle/>
          <a:p>
            <a:pPr marL="285750" indent="-285750">
              <a:buFont typeface="Arial" panose="020B0604020202020204" pitchFamily="34" charset="0"/>
              <a:buChar char="•"/>
            </a:pPr>
            <a:r>
              <a:rPr lang="en-US" dirty="0"/>
              <a:t>Oxidative damage in cells/ tissues</a:t>
            </a:r>
          </a:p>
          <a:p>
            <a:pPr marL="285750" indent="-285750">
              <a:buFont typeface="Arial" panose="020B0604020202020204" pitchFamily="34" charset="0"/>
              <a:buChar char="•"/>
            </a:pPr>
            <a:r>
              <a:rPr lang="en-US" dirty="0"/>
              <a:t>Oxidized proteins</a:t>
            </a:r>
          </a:p>
        </p:txBody>
      </p:sp>
      <p:cxnSp>
        <p:nvCxnSpPr>
          <p:cNvPr id="14" name="Straight Arrow Connector 13">
            <a:extLst>
              <a:ext uri="{FF2B5EF4-FFF2-40B4-BE49-F238E27FC236}">
                <a16:creationId xmlns:a16="http://schemas.microsoft.com/office/drawing/2014/main" id="{2410259C-81F1-2535-5C4E-F2826DD75B3A}"/>
              </a:ext>
            </a:extLst>
          </p:cNvPr>
          <p:cNvCxnSpPr>
            <a:cxnSpLocks/>
          </p:cNvCxnSpPr>
          <p:nvPr/>
        </p:nvCxnSpPr>
        <p:spPr>
          <a:xfrm>
            <a:off x="6814006" y="2765119"/>
            <a:ext cx="0" cy="1638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2E1AC7CC-87D7-E151-59D0-0AA520D19197}"/>
              </a:ext>
            </a:extLst>
          </p:cNvPr>
          <p:cNvSpPr txBox="1"/>
          <p:nvPr/>
        </p:nvSpPr>
        <p:spPr>
          <a:xfrm>
            <a:off x="5637228" y="4484668"/>
            <a:ext cx="2747128" cy="369332"/>
          </a:xfrm>
          <a:prstGeom prst="rect">
            <a:avLst/>
          </a:prstGeom>
          <a:noFill/>
        </p:spPr>
        <p:txBody>
          <a:bodyPr wrap="square" rtlCol="0">
            <a:spAutoFit/>
          </a:bodyPr>
          <a:lstStyle/>
          <a:p>
            <a:r>
              <a:rPr lang="en-US" dirty="0"/>
              <a:t>Damage to mitochondria</a:t>
            </a:r>
          </a:p>
        </p:txBody>
      </p:sp>
    </p:spTree>
    <p:extLst>
      <p:ext uri="{BB962C8B-B14F-4D97-AF65-F5344CB8AC3E}">
        <p14:creationId xmlns:p14="http://schemas.microsoft.com/office/powerpoint/2010/main" val="2539652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Notched Right 7">
            <a:extLst>
              <a:ext uri="{FF2B5EF4-FFF2-40B4-BE49-F238E27FC236}">
                <a16:creationId xmlns:a16="http://schemas.microsoft.com/office/drawing/2014/main" id="{48EFF986-BC03-75FF-5F44-6A80E28BBB63}"/>
              </a:ext>
            </a:extLst>
          </p:cNvPr>
          <p:cNvSpPr/>
          <p:nvPr/>
        </p:nvSpPr>
        <p:spPr>
          <a:xfrm rot="5400000">
            <a:off x="4137212" y="3150639"/>
            <a:ext cx="4216089" cy="1296187"/>
          </a:xfrm>
          <a:prstGeom prst="notchedRightArrow">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3E3904-0347-2D63-4079-FBFFF592F47F}"/>
              </a:ext>
            </a:extLst>
          </p:cNvPr>
          <p:cNvSpPr>
            <a:spLocks noGrp="1"/>
          </p:cNvSpPr>
          <p:nvPr>
            <p:ph type="title"/>
          </p:nvPr>
        </p:nvSpPr>
        <p:spPr/>
        <p:txBody>
          <a:bodyPr/>
          <a:lstStyle/>
          <a:p>
            <a:r>
              <a:rPr lang="en-US" dirty="0"/>
              <a:t>Hayflick’s theory</a:t>
            </a:r>
          </a:p>
        </p:txBody>
      </p:sp>
      <p:sp>
        <p:nvSpPr>
          <p:cNvPr id="3" name="Content Placeholder 2">
            <a:extLst>
              <a:ext uri="{FF2B5EF4-FFF2-40B4-BE49-F238E27FC236}">
                <a16:creationId xmlns:a16="http://schemas.microsoft.com/office/drawing/2014/main" id="{6177A653-7608-90F0-152D-BB8F3B96AF6B}"/>
              </a:ext>
            </a:extLst>
          </p:cNvPr>
          <p:cNvSpPr>
            <a:spLocks noGrp="1"/>
          </p:cNvSpPr>
          <p:nvPr>
            <p:ph idx="1"/>
          </p:nvPr>
        </p:nvSpPr>
        <p:spPr/>
        <p:txBody>
          <a:bodyPr/>
          <a:lstStyle/>
          <a:p>
            <a:pPr marL="0" indent="0">
              <a:buNone/>
            </a:pPr>
            <a:r>
              <a:rPr lang="en-US" dirty="0"/>
              <a:t> </a:t>
            </a:r>
          </a:p>
        </p:txBody>
      </p:sp>
      <p:sp>
        <p:nvSpPr>
          <p:cNvPr id="4" name="Rectangle 3">
            <a:extLst>
              <a:ext uri="{FF2B5EF4-FFF2-40B4-BE49-F238E27FC236}">
                <a16:creationId xmlns:a16="http://schemas.microsoft.com/office/drawing/2014/main" id="{401A916F-C9DD-29DA-9F2F-1E87B8FCED44}"/>
              </a:ext>
            </a:extLst>
          </p:cNvPr>
          <p:cNvSpPr/>
          <p:nvPr/>
        </p:nvSpPr>
        <p:spPr>
          <a:xfrm>
            <a:off x="4854804" y="1457980"/>
            <a:ext cx="2780907" cy="7352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Telomere – A Cap on Genome</a:t>
            </a:r>
          </a:p>
        </p:txBody>
      </p:sp>
      <p:sp>
        <p:nvSpPr>
          <p:cNvPr id="5" name="Rectangle 4">
            <a:extLst>
              <a:ext uri="{FF2B5EF4-FFF2-40B4-BE49-F238E27FC236}">
                <a16:creationId xmlns:a16="http://schemas.microsoft.com/office/drawing/2014/main" id="{D82DDF39-7820-4E76-771A-1F9EC90B9E39}"/>
              </a:ext>
            </a:extLst>
          </p:cNvPr>
          <p:cNvSpPr/>
          <p:nvPr/>
        </p:nvSpPr>
        <p:spPr>
          <a:xfrm>
            <a:off x="4854804" y="2579599"/>
            <a:ext cx="2780907" cy="7352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With each division- the cap shortens</a:t>
            </a:r>
          </a:p>
        </p:txBody>
      </p:sp>
      <p:sp>
        <p:nvSpPr>
          <p:cNvPr id="6" name="Rectangle 5">
            <a:extLst>
              <a:ext uri="{FF2B5EF4-FFF2-40B4-BE49-F238E27FC236}">
                <a16:creationId xmlns:a16="http://schemas.microsoft.com/office/drawing/2014/main" id="{B6C22F04-5A68-DC7E-7BA6-6BD78BA34963}"/>
              </a:ext>
            </a:extLst>
          </p:cNvPr>
          <p:cNvSpPr/>
          <p:nvPr/>
        </p:nvSpPr>
        <p:spPr>
          <a:xfrm>
            <a:off x="4854804" y="3949755"/>
            <a:ext cx="2780907" cy="7352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Reaches critical length</a:t>
            </a:r>
          </a:p>
        </p:txBody>
      </p:sp>
      <p:sp>
        <p:nvSpPr>
          <p:cNvPr id="7" name="Rectangle 6">
            <a:extLst>
              <a:ext uri="{FF2B5EF4-FFF2-40B4-BE49-F238E27FC236}">
                <a16:creationId xmlns:a16="http://schemas.microsoft.com/office/drawing/2014/main" id="{07071D1E-C1AA-216A-29CE-C8445C19E3A0}"/>
              </a:ext>
            </a:extLst>
          </p:cNvPr>
          <p:cNvSpPr/>
          <p:nvPr/>
        </p:nvSpPr>
        <p:spPr>
          <a:xfrm>
            <a:off x="4854804" y="5319911"/>
            <a:ext cx="2780907" cy="73529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 further cell division</a:t>
            </a:r>
          </a:p>
        </p:txBody>
      </p:sp>
    </p:spTree>
    <p:extLst>
      <p:ext uri="{BB962C8B-B14F-4D97-AF65-F5344CB8AC3E}">
        <p14:creationId xmlns:p14="http://schemas.microsoft.com/office/powerpoint/2010/main" val="9896428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99879-E2F6-7B2F-E8E0-48BE7C1F6B2F}"/>
              </a:ext>
            </a:extLst>
          </p:cNvPr>
          <p:cNvSpPr>
            <a:spLocks noGrp="1"/>
          </p:cNvSpPr>
          <p:nvPr>
            <p:ph type="title"/>
          </p:nvPr>
        </p:nvSpPr>
        <p:spPr>
          <a:xfrm>
            <a:off x="838200" y="2766218"/>
            <a:ext cx="10515600" cy="1325563"/>
          </a:xfrm>
        </p:spPr>
        <p:txBody>
          <a:bodyPr/>
          <a:lstStyle/>
          <a:p>
            <a:pPr algn="ctr"/>
            <a:r>
              <a:rPr lang="en-US" dirty="0"/>
              <a:t>Recent advances</a:t>
            </a:r>
          </a:p>
        </p:txBody>
      </p:sp>
      <p:sp>
        <p:nvSpPr>
          <p:cNvPr id="3" name="Content Placeholder 2">
            <a:extLst>
              <a:ext uri="{FF2B5EF4-FFF2-40B4-BE49-F238E27FC236}">
                <a16:creationId xmlns:a16="http://schemas.microsoft.com/office/drawing/2014/main" id="{8DA642F4-E4E0-4B58-372C-90F8A5D80E8E}"/>
              </a:ext>
            </a:extLst>
          </p:cNvPr>
          <p:cNvSpPr>
            <a:spLocks noGrp="1"/>
          </p:cNvSpPr>
          <p:nvPr>
            <p:ph idx="1"/>
          </p:nvPr>
        </p:nvSpPr>
        <p:spPr/>
        <p:txBody>
          <a:bodyPr/>
          <a:lstStyle/>
          <a:p>
            <a:pPr marL="0" indent="0">
              <a:buNone/>
            </a:pPr>
            <a:r>
              <a:rPr lang="en-US" dirty="0"/>
              <a:t> </a:t>
            </a:r>
          </a:p>
        </p:txBody>
      </p:sp>
    </p:spTree>
    <p:extLst>
      <p:ext uri="{BB962C8B-B14F-4D97-AF65-F5344CB8AC3E}">
        <p14:creationId xmlns:p14="http://schemas.microsoft.com/office/powerpoint/2010/main" val="34281832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9403B-9120-AA1C-C994-35B7853C2E0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F436FDA-D25F-B6C2-3267-4B61409292FD}"/>
              </a:ext>
            </a:extLst>
          </p:cNvPr>
          <p:cNvSpPr>
            <a:spLocks noGrp="1"/>
          </p:cNvSpPr>
          <p:nvPr>
            <p:ph idx="1"/>
          </p:nvPr>
        </p:nvSpPr>
        <p:spPr>
          <a:xfrm>
            <a:off x="838200" y="1825625"/>
            <a:ext cx="5044126" cy="4351338"/>
          </a:xfrm>
        </p:spPr>
        <p:txBody>
          <a:bodyPr>
            <a:normAutofit fontScale="92500"/>
          </a:bodyPr>
          <a:lstStyle/>
          <a:p>
            <a:pPr marL="0" indent="0">
              <a:buNone/>
            </a:pPr>
            <a:r>
              <a:rPr lang="en-US" b="1" dirty="0"/>
              <a:t>Epigenetic Clocks</a:t>
            </a:r>
          </a:p>
          <a:p>
            <a:r>
              <a:rPr lang="en-US" dirty="0"/>
              <a:t>Development of </a:t>
            </a:r>
            <a:r>
              <a:rPr lang="en-US" b="1" dirty="0"/>
              <a:t>DNA methylation-based “epigenetic clocks”</a:t>
            </a:r>
            <a:r>
              <a:rPr lang="en-US" dirty="0"/>
              <a:t> (Horvath clock, Hannum clock).</a:t>
            </a:r>
          </a:p>
          <a:p>
            <a:r>
              <a:rPr lang="en-US" dirty="0"/>
              <a:t>These predict </a:t>
            </a:r>
            <a:r>
              <a:rPr lang="en-US" b="1" dirty="0"/>
              <a:t>biological vs chronological age</a:t>
            </a:r>
            <a:r>
              <a:rPr lang="en-US" dirty="0"/>
              <a:t> and are more accurate than traditional markers.</a:t>
            </a:r>
          </a:p>
          <a:p>
            <a:r>
              <a:rPr lang="en-US" dirty="0"/>
              <a:t>Application: Used in clinical research for ageing interventions.</a:t>
            </a:r>
          </a:p>
          <a:p>
            <a:pPr marL="0" indent="0">
              <a:buNone/>
            </a:pPr>
            <a:endParaRPr lang="en-US" dirty="0"/>
          </a:p>
        </p:txBody>
      </p:sp>
      <p:pic>
        <p:nvPicPr>
          <p:cNvPr id="3074" name="Picture 2" descr="Schematic diagram of an epigenetic clock across a human lifetime. |  Download Scientific Diagram">
            <a:extLst>
              <a:ext uri="{FF2B5EF4-FFF2-40B4-BE49-F238E27FC236}">
                <a16:creationId xmlns:a16="http://schemas.microsoft.com/office/drawing/2014/main" id="{EF8026B4-06D1-B093-A396-95A9E9A800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8852" y="2309568"/>
            <a:ext cx="5528748" cy="2842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545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B90B6-5921-5145-C155-43EBF2599B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3AB54D5-AE95-7B7B-6783-0CCEE265C4E7}"/>
              </a:ext>
            </a:extLst>
          </p:cNvPr>
          <p:cNvSpPr>
            <a:spLocks noGrp="1"/>
          </p:cNvSpPr>
          <p:nvPr>
            <p:ph idx="1"/>
          </p:nvPr>
        </p:nvSpPr>
        <p:spPr>
          <a:xfrm>
            <a:off x="838200" y="1825625"/>
            <a:ext cx="6571268" cy="4351338"/>
          </a:xfrm>
        </p:spPr>
        <p:txBody>
          <a:bodyPr>
            <a:normAutofit fontScale="92500" lnSpcReduction="10000"/>
          </a:bodyPr>
          <a:lstStyle/>
          <a:p>
            <a:pPr marL="0" indent="0">
              <a:buNone/>
            </a:pPr>
            <a:r>
              <a:rPr lang="en-US" b="1" dirty="0"/>
              <a:t>Mitochondrial Biology</a:t>
            </a:r>
          </a:p>
          <a:p>
            <a:r>
              <a:rPr lang="en-US" dirty="0"/>
              <a:t>Role of </a:t>
            </a:r>
            <a:r>
              <a:rPr lang="en-US" b="1" dirty="0"/>
              <a:t>mitochondrial DNA mutations, fission-fusion imbalance, and mitophagy</a:t>
            </a:r>
            <a:r>
              <a:rPr lang="en-US" dirty="0"/>
              <a:t> in ageing.</a:t>
            </a:r>
          </a:p>
          <a:p>
            <a:r>
              <a:rPr lang="en-US" dirty="0"/>
              <a:t>Advances in imaging show impaired mitochondrial dynamics → reduced ATP, increased ROS.</a:t>
            </a:r>
          </a:p>
          <a:p>
            <a:pPr marL="0" indent="0">
              <a:buNone/>
            </a:pPr>
            <a:endParaRPr lang="en-US" b="1" dirty="0"/>
          </a:p>
          <a:p>
            <a:pPr marL="0" indent="0">
              <a:buNone/>
            </a:pPr>
            <a:r>
              <a:rPr lang="en-US" b="1" dirty="0" err="1"/>
              <a:t>Mitoquinone</a:t>
            </a:r>
            <a:r>
              <a:rPr lang="en-US" b="1" dirty="0"/>
              <a:t> mesylate</a:t>
            </a:r>
            <a:r>
              <a:rPr lang="en-US" dirty="0"/>
              <a:t> (</a:t>
            </a:r>
            <a:r>
              <a:rPr lang="en-US" b="1" dirty="0" err="1"/>
              <a:t>MitoQ</a:t>
            </a:r>
            <a:r>
              <a:rPr lang="en-US" dirty="0"/>
              <a:t>) is a synthetic analogue of </a:t>
            </a:r>
            <a:r>
              <a:rPr lang="en-US" dirty="0">
                <a:hlinkClick r:id="rId2" tooltip="Coenzyme Q10"/>
              </a:rPr>
              <a:t>coenzyme Q10</a:t>
            </a:r>
            <a:r>
              <a:rPr lang="en-US" dirty="0"/>
              <a:t> which has </a:t>
            </a:r>
            <a:r>
              <a:rPr lang="en-US" dirty="0">
                <a:hlinkClick r:id="rId3" tooltip="Antioxidant"/>
              </a:rPr>
              <a:t>antioxidant</a:t>
            </a:r>
            <a:r>
              <a:rPr lang="en-US" dirty="0"/>
              <a:t> effects.</a:t>
            </a:r>
          </a:p>
        </p:txBody>
      </p:sp>
      <p:pic>
        <p:nvPicPr>
          <p:cNvPr id="2052" name="Picture 4" descr="Amazon.com: MitoQ Pure Advanced Mitochondria Supplement Superior  Bioavailability to CoQ10 | Reduces Free Radical Damage for Healthy Aging,  Metabolism, Heart Health, Energy, Strength &amp; Mobility : Health &amp; Household">
            <a:extLst>
              <a:ext uri="{FF2B5EF4-FFF2-40B4-BE49-F238E27FC236}">
                <a16:creationId xmlns:a16="http://schemas.microsoft.com/office/drawing/2014/main" id="{21101393-FAE5-D9F5-E376-9788B75FEC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5711" y="2328421"/>
            <a:ext cx="3551712" cy="355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4048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93C8F-8E79-ABA6-47B3-AB5CF44D144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69EAB3C-A865-989F-69DC-E6401C356319}"/>
              </a:ext>
            </a:extLst>
          </p:cNvPr>
          <p:cNvSpPr>
            <a:spLocks noGrp="1"/>
          </p:cNvSpPr>
          <p:nvPr>
            <p:ph idx="1"/>
          </p:nvPr>
        </p:nvSpPr>
        <p:spPr/>
        <p:txBody>
          <a:bodyPr/>
          <a:lstStyle/>
          <a:p>
            <a:r>
              <a:rPr lang="en-US" dirty="0"/>
              <a:t>Proteo-stasis &amp; Autophagy</a:t>
            </a:r>
          </a:p>
          <a:p>
            <a:r>
              <a:rPr lang="en-US" dirty="0"/>
              <a:t>Stem cell rejuvenation (iPSCs)</a:t>
            </a:r>
          </a:p>
          <a:p>
            <a:r>
              <a:rPr lang="en-US" dirty="0"/>
              <a:t>Gut microbiota diversity declines with age. (</a:t>
            </a:r>
            <a:r>
              <a:rPr lang="en-US" dirty="0" err="1"/>
              <a:t>Rejunevating</a:t>
            </a:r>
            <a:r>
              <a:rPr lang="en-US" dirty="0"/>
              <a:t>)</a:t>
            </a:r>
          </a:p>
          <a:p>
            <a:endParaRPr lang="en-US" dirty="0"/>
          </a:p>
          <a:p>
            <a:r>
              <a:rPr lang="en-US" i="1" u="sng" dirty="0" err="1"/>
              <a:t>Senolytics</a:t>
            </a:r>
            <a:r>
              <a:rPr lang="en-US" i="1" u="sng" dirty="0"/>
              <a:t>: </a:t>
            </a:r>
            <a:r>
              <a:rPr lang="en-US" dirty="0"/>
              <a:t>molecules that kill senescent cells</a:t>
            </a:r>
          </a:p>
          <a:p>
            <a:pPr marL="0" indent="0">
              <a:buNone/>
            </a:pPr>
            <a:endParaRPr lang="en-US" dirty="0"/>
          </a:p>
        </p:txBody>
      </p:sp>
    </p:spTree>
    <p:extLst>
      <p:ext uri="{BB962C8B-B14F-4D97-AF65-F5344CB8AC3E}">
        <p14:creationId xmlns:p14="http://schemas.microsoft.com/office/powerpoint/2010/main" val="3733329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AE75E-C838-143E-E6CB-5428A885F3A4}"/>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263F738F-39F5-1E6A-E445-700D588A7072}"/>
              </a:ext>
            </a:extLst>
          </p:cNvPr>
          <p:cNvSpPr>
            <a:spLocks noGrp="1"/>
          </p:cNvSpPr>
          <p:nvPr>
            <p:ph idx="1"/>
          </p:nvPr>
        </p:nvSpPr>
        <p:spPr/>
        <p:txBody>
          <a:bodyPr/>
          <a:lstStyle/>
          <a:p>
            <a:pPr marL="514350" indent="-514350">
              <a:buAutoNum type="arabicPeriod"/>
            </a:pPr>
            <a:r>
              <a:rPr lang="en-US" dirty="0"/>
              <a:t>What cellular and molecular mechanisms explain the decline in short-term memory with preserved long-term memory in ageing brains?</a:t>
            </a:r>
          </a:p>
          <a:p>
            <a:pPr marL="514350" indent="-514350">
              <a:buAutoNum type="arabicPeriod"/>
            </a:pPr>
            <a:r>
              <a:rPr lang="en-US" dirty="0"/>
              <a:t>How does oxidative stress and mitochondrial dysfunction contribute to slower reaction times in the elderly?</a:t>
            </a:r>
          </a:p>
          <a:p>
            <a:pPr marL="514350" indent="-514350">
              <a:buAutoNum type="arabicPeriod"/>
            </a:pPr>
            <a:r>
              <a:rPr lang="en-US" dirty="0"/>
              <a:t>What role does dopamine depletion and basal ganglia changes play in producing tremors and stooped posture with age?</a:t>
            </a:r>
          </a:p>
          <a:p>
            <a:pPr marL="514350" indent="-514350">
              <a:buAutoNum type="arabicPeriod"/>
            </a:pPr>
            <a:r>
              <a:rPr lang="en-US" dirty="0"/>
              <a:t>How does telomere shortening in neurons differ in impact compared to tissues with high mitotic activity?</a:t>
            </a:r>
          </a:p>
        </p:txBody>
      </p:sp>
    </p:spTree>
    <p:extLst>
      <p:ext uri="{BB962C8B-B14F-4D97-AF65-F5344CB8AC3E}">
        <p14:creationId xmlns:p14="http://schemas.microsoft.com/office/powerpoint/2010/main" val="7823753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61D28-648D-AED5-F549-83707DF34220}"/>
              </a:ext>
            </a:extLst>
          </p:cNvPr>
          <p:cNvSpPr>
            <a:spLocks noGrp="1"/>
          </p:cNvSpPr>
          <p:nvPr>
            <p:ph type="title"/>
          </p:nvPr>
        </p:nvSpPr>
        <p:spPr>
          <a:xfrm>
            <a:off x="838200" y="2766218"/>
            <a:ext cx="10515600" cy="1325563"/>
          </a:xfrm>
        </p:spPr>
        <p:txBody>
          <a:bodyPr/>
          <a:lstStyle/>
          <a:p>
            <a:pPr algn="ctr"/>
            <a:r>
              <a:rPr lang="en-US" dirty="0"/>
              <a:t>Thank You</a:t>
            </a:r>
          </a:p>
        </p:txBody>
      </p:sp>
      <p:sp>
        <p:nvSpPr>
          <p:cNvPr id="3" name="Content Placeholder 2">
            <a:extLst>
              <a:ext uri="{FF2B5EF4-FFF2-40B4-BE49-F238E27FC236}">
                <a16:creationId xmlns:a16="http://schemas.microsoft.com/office/drawing/2014/main" id="{A12B0FF4-DEE1-E3A8-1FA3-69AC463AD5C4}"/>
              </a:ext>
            </a:extLst>
          </p:cNvPr>
          <p:cNvSpPr>
            <a:spLocks noGrp="1"/>
          </p:cNvSpPr>
          <p:nvPr>
            <p:ph idx="1"/>
          </p:nvPr>
        </p:nvSpPr>
        <p:spPr/>
        <p:txBody>
          <a:bodyPr/>
          <a:lstStyle/>
          <a:p>
            <a:pPr marL="0" indent="0">
              <a:buNone/>
            </a:pPr>
            <a:r>
              <a:rPr lang="en-US" dirty="0"/>
              <a:t> </a:t>
            </a:r>
          </a:p>
        </p:txBody>
      </p:sp>
    </p:spTree>
    <p:extLst>
      <p:ext uri="{BB962C8B-B14F-4D97-AF65-F5344CB8AC3E}">
        <p14:creationId xmlns:p14="http://schemas.microsoft.com/office/powerpoint/2010/main" val="570598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8FCFA-93F1-3ABA-F715-971B79F623FE}"/>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36C61755-CF08-4C95-ADFD-AA27DF005EF2}"/>
              </a:ext>
            </a:extLst>
          </p:cNvPr>
          <p:cNvSpPr>
            <a:spLocks noGrp="1"/>
          </p:cNvSpPr>
          <p:nvPr>
            <p:ph idx="1"/>
          </p:nvPr>
        </p:nvSpPr>
        <p:spPr/>
        <p:txBody>
          <a:bodyPr/>
          <a:lstStyle/>
          <a:p>
            <a:pPr marL="0" indent="0">
              <a:buNone/>
            </a:pPr>
            <a:r>
              <a:rPr lang="en-US" b="1" dirty="0"/>
              <a:t>Case 2:</a:t>
            </a:r>
          </a:p>
          <a:p>
            <a:pPr marL="0" indent="0">
              <a:buNone/>
            </a:pPr>
            <a:r>
              <a:rPr lang="en-US" dirty="0"/>
              <a:t>A 68-year-old farmer reported experiencing fatigue on exertion and ankle swelling that worsened by the evening. He had no complaints of breathlessness at rest, and his urine output was within normal limits. On examination, his blood pressure was recorded as 150/90 mmHg, and mild pedal edema was present. Laboratory investigations revealed a slightly elevated serum creatinine, though overall urinary function remained preserved.</a:t>
            </a:r>
          </a:p>
        </p:txBody>
      </p:sp>
    </p:spTree>
    <p:extLst>
      <p:ext uri="{BB962C8B-B14F-4D97-AF65-F5344CB8AC3E}">
        <p14:creationId xmlns:p14="http://schemas.microsoft.com/office/powerpoint/2010/main" val="15706217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E212E-3CE2-A58D-6CA5-5E75C4244982}"/>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3A2C46C8-01D7-0187-05A3-E754363B3B63}"/>
              </a:ext>
            </a:extLst>
          </p:cNvPr>
          <p:cNvSpPr>
            <a:spLocks noGrp="1"/>
          </p:cNvSpPr>
          <p:nvPr>
            <p:ph idx="1"/>
          </p:nvPr>
        </p:nvSpPr>
        <p:spPr/>
        <p:txBody>
          <a:bodyPr/>
          <a:lstStyle/>
          <a:p>
            <a:pPr marL="514350" indent="-514350">
              <a:buFont typeface="+mj-lt"/>
              <a:buAutoNum type="arabicPeriod"/>
            </a:pPr>
            <a:r>
              <a:rPr lang="en-US" dirty="0"/>
              <a:t>How does arterial stiffening at the structural level (elastin loss, collagen deposition, cross-linking) lead to elevated systolic blood pressure in ageing?</a:t>
            </a:r>
          </a:p>
          <a:p>
            <a:pPr marL="514350" indent="-514350">
              <a:buFont typeface="+mj-lt"/>
              <a:buAutoNum type="arabicPeriod"/>
            </a:pPr>
            <a:r>
              <a:rPr lang="en-US" dirty="0"/>
              <a:t>What mechanisms explain reduced renal clearance in the elderly despite apparently normal urine output?</a:t>
            </a:r>
          </a:p>
          <a:p>
            <a:pPr marL="514350" indent="-514350">
              <a:buFont typeface="+mj-lt"/>
              <a:buAutoNum type="arabicPeriod"/>
            </a:pPr>
            <a:r>
              <a:rPr lang="en-US" dirty="0"/>
              <a:t>How does diastolic dysfunction arise at the myocardial level during senescence?</a:t>
            </a:r>
          </a:p>
          <a:p>
            <a:pPr marL="514350" indent="-514350">
              <a:buFont typeface="+mj-lt"/>
              <a:buAutoNum type="arabicPeriod"/>
            </a:pPr>
            <a:r>
              <a:rPr lang="en-US" dirty="0"/>
              <a:t>What role do cumulative oxidative damage and chronic low-grade inflammation (“</a:t>
            </a:r>
            <a:r>
              <a:rPr lang="en-US" dirty="0" err="1"/>
              <a:t>inflamm</a:t>
            </a:r>
            <a:r>
              <a:rPr lang="en-US" dirty="0"/>
              <a:t>-ageing”) play in vascular and renal ageing?</a:t>
            </a:r>
          </a:p>
        </p:txBody>
      </p:sp>
    </p:spTree>
    <p:extLst>
      <p:ext uri="{BB962C8B-B14F-4D97-AF65-F5344CB8AC3E}">
        <p14:creationId xmlns:p14="http://schemas.microsoft.com/office/powerpoint/2010/main" val="2686471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B21743-3986-30F5-BDBE-49846C6744E5}"/>
              </a:ext>
            </a:extLst>
          </p:cNvPr>
          <p:cNvSpPr>
            <a:spLocks noGrp="1"/>
          </p:cNvSpPr>
          <p:nvPr>
            <p:ph type="title"/>
          </p:nvPr>
        </p:nvSpPr>
        <p:spPr>
          <a:xfrm>
            <a:off x="838200" y="2541397"/>
            <a:ext cx="10515600" cy="1325563"/>
          </a:xfrm>
        </p:spPr>
        <p:txBody>
          <a:bodyPr>
            <a:normAutofit/>
          </a:bodyPr>
          <a:lstStyle/>
          <a:p>
            <a:pPr algn="ctr"/>
            <a:r>
              <a:rPr lang="en-US" sz="4800" dirty="0"/>
              <a:t>System wise age-related changes</a:t>
            </a:r>
          </a:p>
        </p:txBody>
      </p:sp>
    </p:spTree>
    <p:extLst>
      <p:ext uri="{BB962C8B-B14F-4D97-AF65-F5344CB8AC3E}">
        <p14:creationId xmlns:p14="http://schemas.microsoft.com/office/powerpoint/2010/main" val="4097517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3141E-C783-390E-FDC3-A5DB8175BA9A}"/>
              </a:ext>
            </a:extLst>
          </p:cNvPr>
          <p:cNvSpPr>
            <a:spLocks noGrp="1"/>
          </p:cNvSpPr>
          <p:nvPr>
            <p:ph type="title"/>
          </p:nvPr>
        </p:nvSpPr>
        <p:spPr>
          <a:xfrm>
            <a:off x="838200" y="2599278"/>
            <a:ext cx="10515600" cy="1325563"/>
          </a:xfrm>
        </p:spPr>
        <p:txBody>
          <a:bodyPr/>
          <a:lstStyle/>
          <a:p>
            <a:pPr algn="ctr"/>
            <a:r>
              <a:rPr lang="en-US" dirty="0"/>
              <a:t>Hematology</a:t>
            </a:r>
          </a:p>
        </p:txBody>
      </p:sp>
    </p:spTree>
    <p:extLst>
      <p:ext uri="{BB962C8B-B14F-4D97-AF65-F5344CB8AC3E}">
        <p14:creationId xmlns:p14="http://schemas.microsoft.com/office/powerpoint/2010/main" val="39952714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TotalTime>
  <Words>1146</Words>
  <Application>Microsoft Office PowerPoint</Application>
  <PresentationFormat>Widescreen</PresentationFormat>
  <Paragraphs>185</Paragraphs>
  <Slides>50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Calibri Light</vt:lpstr>
      <vt:lpstr>Times New Roman</vt:lpstr>
      <vt:lpstr>Office Theme</vt:lpstr>
      <vt:lpstr>Physiology of Ageing</vt:lpstr>
      <vt:lpstr>Contents</vt:lpstr>
      <vt:lpstr>Case Scenarios</vt:lpstr>
      <vt:lpstr> </vt:lpstr>
      <vt:lpstr> </vt:lpstr>
      <vt:lpstr> </vt:lpstr>
      <vt:lpstr> </vt:lpstr>
      <vt:lpstr>System wise age-related changes</vt:lpstr>
      <vt:lpstr>Hematology</vt:lpstr>
      <vt:lpstr>Bone marrow</vt:lpstr>
      <vt:lpstr>Immune system</vt:lpstr>
      <vt:lpstr>Respiratory system</vt:lpstr>
      <vt:lpstr> </vt:lpstr>
      <vt:lpstr>Overall changes in RS in old age</vt:lpstr>
      <vt:lpstr>Cardiovascular system</vt:lpstr>
      <vt:lpstr>PowerPoint Presentation</vt:lpstr>
      <vt:lpstr>PowerPoint Presentation</vt:lpstr>
      <vt:lpstr>PowerPoint Presentation</vt:lpstr>
      <vt:lpstr>Gastrointestinal system</vt:lpstr>
      <vt:lpstr>  </vt:lpstr>
      <vt:lpstr> </vt:lpstr>
      <vt:lpstr> </vt:lpstr>
      <vt:lpstr> </vt:lpstr>
      <vt:lpstr> </vt:lpstr>
      <vt:lpstr> </vt:lpstr>
      <vt:lpstr>Excretory system</vt:lpstr>
      <vt:lpstr>   </vt:lpstr>
      <vt:lpstr>Endocrine system</vt:lpstr>
      <vt:lpstr> </vt:lpstr>
      <vt:lpstr> </vt:lpstr>
      <vt:lpstr> </vt:lpstr>
      <vt:lpstr>Menopausal changes in women</vt:lpstr>
      <vt:lpstr>Nervous system</vt:lpstr>
      <vt:lpstr> </vt:lpstr>
      <vt:lpstr> </vt:lpstr>
      <vt:lpstr>Special Senses</vt:lpstr>
      <vt:lpstr>Senile cataract</vt:lpstr>
      <vt:lpstr> </vt:lpstr>
      <vt:lpstr>Intra Ocular Pressure rises</vt:lpstr>
      <vt:lpstr>Presbyacusis</vt:lpstr>
      <vt:lpstr>Theories of ageing</vt:lpstr>
      <vt:lpstr>PowerPoint Presentation</vt:lpstr>
      <vt:lpstr>Nutrient sensing</vt:lpstr>
      <vt:lpstr>Free radical theory</vt:lpstr>
      <vt:lpstr>Hayflick’s theory</vt:lpstr>
      <vt:lpstr>Recent advances</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Vishnu Akhil Raj Kumar Yerra</cp:lastModifiedBy>
  <cp:revision>42</cp:revision>
  <dcterms:created xsi:type="dcterms:W3CDTF">2025-05-10T01:48:39Z</dcterms:created>
  <dcterms:modified xsi:type="dcterms:W3CDTF">2025-10-07T06:46:45Z</dcterms:modified>
</cp:coreProperties>
</file>